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4" r:id="rId4"/>
  </p:sldMasterIdLst>
  <p:notesMasterIdLst>
    <p:notesMasterId r:id="rId12"/>
  </p:notesMasterIdLst>
  <p:sldIdLst>
    <p:sldId id="257" r:id="rId5"/>
    <p:sldId id="294" r:id="rId6"/>
    <p:sldId id="301" r:id="rId7"/>
    <p:sldId id="302" r:id="rId8"/>
    <p:sldId id="295" r:id="rId9"/>
    <p:sldId id="297" r:id="rId10"/>
    <p:sldId id="29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F0"/>
    <a:srgbClr val="FA06C6"/>
    <a:srgbClr val="66CCFF"/>
    <a:srgbClr val="CA2583"/>
    <a:srgbClr val="F67F21"/>
    <a:srgbClr val="008CD2"/>
    <a:srgbClr val="7B704F"/>
    <a:srgbClr val="6C2686"/>
    <a:srgbClr val="0821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BEF9FE-8A74-464B-A6F9-FFB9E6130DBA}" v="3" dt="2026-01-12T09:37:27.1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88" y="3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burn, Jonathan" userId="6307a8ce-fc0c-469c-92dd-975dcf152150" providerId="ADAL" clId="{09BBD07E-3AF7-4C4A-B6F5-C6CB3B55576E}"/>
    <pc:docChg chg="modSld">
      <pc:chgData name="Thoburn, Jonathan" userId="6307a8ce-fc0c-469c-92dd-975dcf152150" providerId="ADAL" clId="{09BBD07E-3AF7-4C4A-B6F5-C6CB3B55576E}" dt="2026-01-12T10:16:19.736" v="1" actId="20577"/>
      <pc:docMkLst>
        <pc:docMk/>
      </pc:docMkLst>
      <pc:sldChg chg="modSp mod">
        <pc:chgData name="Thoburn, Jonathan" userId="6307a8ce-fc0c-469c-92dd-975dcf152150" providerId="ADAL" clId="{09BBD07E-3AF7-4C4A-B6F5-C6CB3B55576E}" dt="2026-01-12T10:16:19.736" v="1" actId="20577"/>
        <pc:sldMkLst>
          <pc:docMk/>
          <pc:sldMk cId="4199707299" sldId="299"/>
        </pc:sldMkLst>
        <pc:graphicFrameChg chg="modGraphic">
          <ac:chgData name="Thoburn, Jonathan" userId="6307a8ce-fc0c-469c-92dd-975dcf152150" providerId="ADAL" clId="{09BBD07E-3AF7-4C4A-B6F5-C6CB3B55576E}" dt="2026-01-12T10:16:19.736" v="1" actId="20577"/>
          <ac:graphicFrameMkLst>
            <pc:docMk/>
            <pc:sldMk cId="4199707299" sldId="299"/>
            <ac:graphicFrameMk id="3" creationId="{A5F335DE-91B8-C3DC-C42A-FA2270D4EE19}"/>
          </ac:graphicFrameMkLst>
        </pc:graphicFrameChg>
      </pc:sldChg>
    </pc:docChg>
  </pc:docChgLst>
  <pc:docChgLst>
    <pc:chgData name="Thoburn, Jonathan" userId="6307a8ce-fc0c-469c-92dd-975dcf152150" providerId="ADAL" clId="{D8479538-E018-43E6-835B-F7B50BFB903C}"/>
    <pc:docChg chg="modSld">
      <pc:chgData name="Thoburn, Jonathan" userId="6307a8ce-fc0c-469c-92dd-975dcf152150" providerId="ADAL" clId="{D8479538-E018-43E6-835B-F7B50BFB903C}" dt="2025-10-15T10:18:51.702" v="0" actId="1076"/>
      <pc:docMkLst>
        <pc:docMk/>
      </pc:docMkLst>
      <pc:sldChg chg="modSp mod">
        <pc:chgData name="Thoburn, Jonathan" userId="6307a8ce-fc0c-469c-92dd-975dcf152150" providerId="ADAL" clId="{D8479538-E018-43E6-835B-F7B50BFB903C}" dt="2025-10-15T10:18:51.702" v="0" actId="1076"/>
        <pc:sldMkLst>
          <pc:docMk/>
          <pc:sldMk cId="1356028232" sldId="295"/>
        </pc:sldMkLst>
        <pc:grpChg chg="mod">
          <ac:chgData name="Thoburn, Jonathan" userId="6307a8ce-fc0c-469c-92dd-975dcf152150" providerId="ADAL" clId="{D8479538-E018-43E6-835B-F7B50BFB903C}" dt="2025-10-15T10:18:51.702" v="0" actId="1076"/>
          <ac:grpSpMkLst>
            <pc:docMk/>
            <pc:sldMk cId="1356028232" sldId="295"/>
            <ac:grpSpMk id="8" creationId="{9A4412D0-0CF3-6B6D-D10D-ED50D5B1C7A5}"/>
          </ac:grpSpMkLst>
        </pc:grpChg>
      </pc:sldChg>
    </pc:docChg>
  </pc:docChgLst>
  <pc:docChgLst>
    <pc:chgData name="Walters, Rebecca" userId="ce813adf-0c99-44df-8d46-a6c5c6e925fb" providerId="ADAL" clId="{D080A7A3-6B94-4395-BC4E-1654C567B215}"/>
    <pc:docChg chg="undo custSel addSld modSld">
      <pc:chgData name="Walters, Rebecca" userId="ce813adf-0c99-44df-8d46-a6c5c6e925fb" providerId="ADAL" clId="{D080A7A3-6B94-4395-BC4E-1654C567B215}" dt="2025-06-09T10:49:04.695" v="1992" actId="1076"/>
      <pc:docMkLst>
        <pc:docMk/>
      </pc:docMkLst>
      <pc:sldChg chg="modSp mod">
        <pc:chgData name="Walters, Rebecca" userId="ce813adf-0c99-44df-8d46-a6c5c6e925fb" providerId="ADAL" clId="{D080A7A3-6B94-4395-BC4E-1654C567B215}" dt="2025-06-02T15:59:56.894" v="1130" actId="113"/>
        <pc:sldMkLst>
          <pc:docMk/>
          <pc:sldMk cId="666192497" sldId="294"/>
        </pc:sldMkLst>
      </pc:sldChg>
      <pc:sldChg chg="addSp delSp modSp mod">
        <pc:chgData name="Walters, Rebecca" userId="ce813adf-0c99-44df-8d46-a6c5c6e925fb" providerId="ADAL" clId="{D080A7A3-6B94-4395-BC4E-1654C567B215}" dt="2025-06-09T10:47:47.886" v="1981" actId="1076"/>
        <pc:sldMkLst>
          <pc:docMk/>
          <pc:sldMk cId="1356028232" sldId="295"/>
        </pc:sldMkLst>
      </pc:sldChg>
      <pc:sldChg chg="addSp modSp mod">
        <pc:chgData name="Walters, Rebecca" userId="ce813adf-0c99-44df-8d46-a6c5c6e925fb" providerId="ADAL" clId="{D080A7A3-6B94-4395-BC4E-1654C567B215}" dt="2025-06-09T10:48:33.783" v="1988" actId="1076"/>
        <pc:sldMkLst>
          <pc:docMk/>
          <pc:sldMk cId="1390726316" sldId="297"/>
        </pc:sldMkLst>
      </pc:sldChg>
      <pc:sldChg chg="addSp modSp mod">
        <pc:chgData name="Walters, Rebecca" userId="ce813adf-0c99-44df-8d46-a6c5c6e925fb" providerId="ADAL" clId="{D080A7A3-6B94-4395-BC4E-1654C567B215}" dt="2025-06-09T10:49:04.695" v="1992" actId="1076"/>
        <pc:sldMkLst>
          <pc:docMk/>
          <pc:sldMk cId="4199707299" sldId="299"/>
        </pc:sldMkLst>
      </pc:sldChg>
      <pc:sldChg chg="modSp mod">
        <pc:chgData name="Walters, Rebecca" userId="ce813adf-0c99-44df-8d46-a6c5c6e925fb" providerId="ADAL" clId="{D080A7A3-6B94-4395-BC4E-1654C567B215}" dt="2025-06-02T16:01:51.598" v="1234" actId="20577"/>
        <pc:sldMkLst>
          <pc:docMk/>
          <pc:sldMk cId="3659880658" sldId="301"/>
        </pc:sldMkLst>
      </pc:sldChg>
      <pc:sldChg chg="modSp mod">
        <pc:chgData name="Walters, Rebecca" userId="ce813adf-0c99-44df-8d46-a6c5c6e925fb" providerId="ADAL" clId="{D080A7A3-6B94-4395-BC4E-1654C567B215}" dt="2025-06-05T16:32:56.922" v="1608" actId="14734"/>
        <pc:sldMkLst>
          <pc:docMk/>
          <pc:sldMk cId="3660709288" sldId="302"/>
        </pc:sldMkLst>
      </pc:sldChg>
      <pc:sldChg chg="addSp delSp modSp new mod">
        <pc:chgData name="Walters, Rebecca" userId="ce813adf-0c99-44df-8d46-a6c5c6e925fb" providerId="ADAL" clId="{D080A7A3-6B94-4395-BC4E-1654C567B215}" dt="2025-06-09T10:47:35.529" v="1979" actId="14100"/>
        <pc:sldMkLst>
          <pc:docMk/>
          <pc:sldMk cId="2752972811" sldId="303"/>
        </pc:sldMkLst>
      </pc:sldChg>
    </pc:docChg>
  </pc:docChgLst>
  <pc:docChgLst>
    <pc:chgData name="Walters, Rebecca" userId="S::r.walters@tees.ac.uk::ce813adf-0c99-44df-8d46-a6c5c6e925fb" providerId="AD" clId="Web-{1C45291D-FCDC-E621-F37B-6ED2362865E3}"/>
    <pc:docChg chg="delSld modSld">
      <pc:chgData name="Walters, Rebecca" userId="S::r.walters@tees.ac.uk::ce813adf-0c99-44df-8d46-a6c5c6e925fb" providerId="AD" clId="Web-{1C45291D-FCDC-E621-F37B-6ED2362865E3}" dt="2025-06-12T11:28:27.860" v="2"/>
      <pc:docMkLst>
        <pc:docMk/>
      </pc:docMkLst>
      <pc:sldChg chg="delSp">
        <pc:chgData name="Walters, Rebecca" userId="S::r.walters@tees.ac.uk::ce813adf-0c99-44df-8d46-a6c5c6e925fb" providerId="AD" clId="Web-{1C45291D-FCDC-E621-F37B-6ED2362865E3}" dt="2025-06-12T11:28:27.860" v="2"/>
        <pc:sldMkLst>
          <pc:docMk/>
          <pc:sldMk cId="4199707299" sldId="299"/>
        </pc:sldMkLst>
      </pc:sldChg>
      <pc:sldChg chg="modSp del">
        <pc:chgData name="Walters, Rebecca" userId="S::r.walters@tees.ac.uk::ce813adf-0c99-44df-8d46-a6c5c6e925fb" providerId="AD" clId="Web-{1C45291D-FCDC-E621-F37B-6ED2362865E3}" dt="2025-06-12T11:28:24.938" v="1"/>
        <pc:sldMkLst>
          <pc:docMk/>
          <pc:sldMk cId="2752972811" sldId="303"/>
        </pc:sldMkLst>
      </pc:sldChg>
    </pc:docChg>
  </pc:docChgLst>
  <pc:docChgLst>
    <pc:chgData name="Walters, Rebecca" userId="ce813adf-0c99-44df-8d46-a6c5c6e925fb" providerId="ADAL" clId="{B3BEF9FE-8A74-464B-A6F9-FFB9E6130DBA}"/>
    <pc:docChg chg="custSel modSld">
      <pc:chgData name="Walters, Rebecca" userId="ce813adf-0c99-44df-8d46-a6c5c6e925fb" providerId="ADAL" clId="{B3BEF9FE-8A74-464B-A6F9-FFB9E6130DBA}" dt="2026-01-12T09:37:27.194" v="125"/>
      <pc:docMkLst>
        <pc:docMk/>
      </pc:docMkLst>
      <pc:sldChg chg="modSp mod">
        <pc:chgData name="Walters, Rebecca" userId="ce813adf-0c99-44df-8d46-a6c5c6e925fb" providerId="ADAL" clId="{B3BEF9FE-8A74-464B-A6F9-FFB9E6130DBA}" dt="2025-09-01T11:51:58.099" v="121" actId="20577"/>
        <pc:sldMkLst>
          <pc:docMk/>
          <pc:sldMk cId="1390726316" sldId="297"/>
        </pc:sldMkLst>
      </pc:sldChg>
      <pc:sldChg chg="modSp mod">
        <pc:chgData name="Walters, Rebecca" userId="ce813adf-0c99-44df-8d46-a6c5c6e925fb" providerId="ADAL" clId="{B3BEF9FE-8A74-464B-A6F9-FFB9E6130DBA}" dt="2026-01-12T09:37:27.194" v="125"/>
        <pc:sldMkLst>
          <pc:docMk/>
          <pc:sldMk cId="4199707299" sldId="299"/>
        </pc:sldMkLst>
        <pc:graphicFrameChg chg="mod modGraphic">
          <ac:chgData name="Walters, Rebecca" userId="ce813adf-0c99-44df-8d46-a6c5c6e925fb" providerId="ADAL" clId="{B3BEF9FE-8A74-464B-A6F9-FFB9E6130DBA}" dt="2026-01-12T09:37:27.194" v="125"/>
          <ac:graphicFrameMkLst>
            <pc:docMk/>
            <pc:sldMk cId="4199707299" sldId="299"/>
            <ac:graphicFrameMk id="3" creationId="{A5F335DE-91B8-C3DC-C42A-FA2270D4EE19}"/>
          </ac:graphicFrameMkLst>
        </pc:graphicFrameChg>
      </pc:sldChg>
      <pc:sldChg chg="addSp modSp mod">
        <pc:chgData name="Walters, Rebecca" userId="ce813adf-0c99-44df-8d46-a6c5c6e925fb" providerId="ADAL" clId="{B3BEF9FE-8A74-464B-A6F9-FFB9E6130DBA}" dt="2025-09-01T11:51:16.542" v="78" actId="1582"/>
        <pc:sldMkLst>
          <pc:docMk/>
          <pc:sldMk cId="3660709288" sldId="302"/>
        </pc:sldMkLst>
      </pc:sldChg>
    </pc:docChg>
  </pc:docChgLst>
  <pc:docChgLst>
    <pc:chgData name="Leaper, Vikki" userId="6f3c5176-d87c-4634-bc12-d96a6524f95d" providerId="ADAL" clId="{02190BB7-A52B-4BE3-9878-3DC31766AAD9}"/>
    <pc:docChg chg="undo custSel modSld">
      <pc:chgData name="Leaper, Vikki" userId="6f3c5176-d87c-4634-bc12-d96a6524f95d" providerId="ADAL" clId="{02190BB7-A52B-4BE3-9878-3DC31766AAD9}" dt="2025-09-03T13:45:51.553" v="293" actId="20577"/>
      <pc:docMkLst>
        <pc:docMk/>
      </pc:docMkLst>
      <pc:sldChg chg="modSp mod">
        <pc:chgData name="Leaper, Vikki" userId="6f3c5176-d87c-4634-bc12-d96a6524f95d" providerId="ADAL" clId="{02190BB7-A52B-4BE3-9878-3DC31766AAD9}" dt="2025-09-03T13:34:01.374" v="264" actId="20577"/>
        <pc:sldMkLst>
          <pc:docMk/>
          <pc:sldMk cId="666192497" sldId="294"/>
        </pc:sldMkLst>
      </pc:sldChg>
      <pc:sldChg chg="modSp mod">
        <pc:chgData name="Leaper, Vikki" userId="6f3c5176-d87c-4634-bc12-d96a6524f95d" providerId="ADAL" clId="{02190BB7-A52B-4BE3-9878-3DC31766AAD9}" dt="2025-09-03T13:45:51.553" v="293" actId="20577"/>
        <pc:sldMkLst>
          <pc:docMk/>
          <pc:sldMk cId="3660709288" sldId="30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E54A33-1090-EC4D-8812-6652BA304414}" type="datetimeFigureOut">
              <a:rPr lang="en-US" smtClean="0"/>
              <a:t>1/12/2026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C9DF67-0900-1547-96D2-E921F3F76B03}" type="slidenum">
              <a:rPr lang="en-US" smtClean="0"/>
              <a:t>‹#›</a:t>
            </a:fld>
            <a:endParaRPr lang="en-US"/>
          </a:p>
        </p:txBody>
      </p:sp>
    </p:spTree>
    <p:extLst>
      <p:ext uri="{BB962C8B-B14F-4D97-AF65-F5344CB8AC3E}">
        <p14:creationId xmlns:p14="http://schemas.microsoft.com/office/powerpoint/2010/main" val="506433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9C9DF67-0900-1547-96D2-E921F3F76B03}" type="slidenum">
              <a:rPr lang="en-US" smtClean="0"/>
              <a:t>5</a:t>
            </a:fld>
            <a:endParaRPr lang="en-US"/>
          </a:p>
        </p:txBody>
      </p:sp>
    </p:spTree>
    <p:extLst>
      <p:ext uri="{BB962C8B-B14F-4D97-AF65-F5344CB8AC3E}">
        <p14:creationId xmlns:p14="http://schemas.microsoft.com/office/powerpoint/2010/main" val="1284322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6" name="TextBox 5"/>
          <p:cNvSpPr txBox="1"/>
          <p:nvPr userDrawn="1"/>
        </p:nvSpPr>
        <p:spPr>
          <a:xfrm>
            <a:off x="6188149" y="3349256"/>
            <a:ext cx="914400" cy="914400"/>
          </a:xfrm>
          <a:prstGeom prst="rect">
            <a:avLst/>
          </a:prstGeom>
        </p:spPr>
        <p:txBody>
          <a:bodyPr wrap="none" rtlCol="0" anchor="ctr" anchorCtr="0">
            <a:normAutofit/>
          </a:bodyPr>
          <a:lstStyle/>
          <a:p>
            <a:endParaRPr lang="en-US" sz="4000" b="1">
              <a:latin typeface="Arial" charset="0"/>
              <a:ea typeface="Arial" charset="0"/>
              <a:cs typeface="Arial" charset="0"/>
            </a:endParaRPr>
          </a:p>
        </p:txBody>
      </p:sp>
      <p:sp>
        <p:nvSpPr>
          <p:cNvPr id="7" name="Title 1"/>
          <p:cNvSpPr>
            <a:spLocks noGrp="1"/>
          </p:cNvSpPr>
          <p:nvPr>
            <p:ph type="ctrTitle" hasCustomPrompt="1"/>
          </p:nvPr>
        </p:nvSpPr>
        <p:spPr>
          <a:xfrm>
            <a:off x="327991" y="327830"/>
            <a:ext cx="11536018" cy="734864"/>
          </a:xfrm>
          <a:prstGeom prst="rect">
            <a:avLst/>
          </a:prstGeom>
        </p:spPr>
        <p:txBody>
          <a:bodyPr anchor="b"/>
          <a:lstStyle>
            <a:lvl1pPr algn="l">
              <a:defRPr sz="4000" b="1" i="0" baseline="0">
                <a:latin typeface="arial" charset="0"/>
              </a:defRPr>
            </a:lvl1pPr>
          </a:lstStyle>
          <a:p>
            <a:r>
              <a:rPr lang="en-US"/>
              <a:t>Title of slide</a:t>
            </a:r>
          </a:p>
        </p:txBody>
      </p:sp>
      <p:sp>
        <p:nvSpPr>
          <p:cNvPr id="8" name="Subtitle 2"/>
          <p:cNvSpPr>
            <a:spLocks noGrp="1"/>
          </p:cNvSpPr>
          <p:nvPr>
            <p:ph type="subTitle" idx="1" hasCustomPrompt="1"/>
          </p:nvPr>
        </p:nvSpPr>
        <p:spPr>
          <a:xfrm>
            <a:off x="321365" y="1274820"/>
            <a:ext cx="11536018" cy="4318371"/>
          </a:xfrm>
          <a:prstGeom prst="rect">
            <a:avLst/>
          </a:prstGeom>
        </p:spPr>
        <p:txBody>
          <a:bodyPr/>
          <a:lstStyle>
            <a:lvl1pPr marL="0" indent="0" algn="l">
              <a:buNone/>
              <a:defRPr sz="2800" baseline="0">
                <a:solidFill>
                  <a:schemeClr val="tx1"/>
                </a:solidFill>
                <a:latin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Name of person/subtitle</a:t>
            </a:r>
          </a:p>
        </p:txBody>
      </p:sp>
    </p:spTree>
    <p:extLst>
      <p:ext uri="{BB962C8B-B14F-4D97-AF65-F5344CB8AC3E}">
        <p14:creationId xmlns:p14="http://schemas.microsoft.com/office/powerpoint/2010/main" val="37792969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002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go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78860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6" name="Text Placeholder 5"/>
          <p:cNvSpPr>
            <a:spLocks noGrp="1"/>
          </p:cNvSpPr>
          <p:nvPr>
            <p:ph type="body" sz="quarter" idx="11" hasCustomPrompt="1"/>
          </p:nvPr>
        </p:nvSpPr>
        <p:spPr>
          <a:xfrm>
            <a:off x="0" y="946150"/>
            <a:ext cx="5719763" cy="3849688"/>
          </a:xfrm>
          <a:prstGeom prst="rect">
            <a:avLst/>
          </a:prstGeom>
          <a:solidFill>
            <a:srgbClr val="A88B49">
              <a:alpha val="60000"/>
            </a:srgbClr>
          </a:solidFill>
        </p:spPr>
        <p:txBody>
          <a:bodyPr/>
          <a:lstStyle>
            <a:lvl1pPr>
              <a:defRPr sz="3600" b="1" i="0" baseline="0">
                <a:solidFill>
                  <a:schemeClr val="bg1"/>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a:buNone/>
              <a:tabLst/>
              <a:defRPr/>
            </a:pPr>
            <a:r>
              <a:rPr lang="en-US"/>
              <a:t>Text would go here</a:t>
            </a:r>
          </a:p>
        </p:txBody>
      </p:sp>
    </p:spTree>
    <p:extLst>
      <p:ext uri="{BB962C8B-B14F-4D97-AF65-F5344CB8AC3E}">
        <p14:creationId xmlns:p14="http://schemas.microsoft.com/office/powerpoint/2010/main" val="2243478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 image slide">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382773" y="2030818"/>
            <a:ext cx="11461898" cy="3732029"/>
          </a:xfrm>
          <a:prstGeom prst="rect">
            <a:avLst/>
          </a:prstGeom>
        </p:spPr>
        <p:txBody>
          <a:bodyPr/>
          <a:lstStyle/>
          <a:p>
            <a:endParaRPr lang="en-US"/>
          </a:p>
        </p:txBody>
      </p:sp>
    </p:spTree>
    <p:extLst>
      <p:ext uri="{BB962C8B-B14F-4D97-AF65-F5344CB8AC3E}">
        <p14:creationId xmlns:p14="http://schemas.microsoft.com/office/powerpoint/2010/main" val="17076251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de logo">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42CD24-6555-086F-EEC1-C3A938F672B5}"/>
              </a:ext>
            </a:extLst>
          </p:cNvPr>
          <p:cNvSpPr>
            <a:spLocks noGrp="1"/>
          </p:cNvSpPr>
          <p:nvPr>
            <p:ph idx="1"/>
          </p:nvPr>
        </p:nvSpPr>
        <p:spPr>
          <a:xfrm>
            <a:off x="1654171" y="1175657"/>
            <a:ext cx="10376589" cy="5215812"/>
          </a:xfrm>
          <a:prstGeom prst="rect">
            <a:avLst/>
          </a:prstGeom>
        </p:spPr>
        <p:txBody>
          <a:bodyPr/>
          <a:lstStyle>
            <a:lvl1pPr marL="252000" indent="-252000">
              <a:lnSpc>
                <a:spcPct val="100000"/>
              </a:lnSpc>
              <a:spcBef>
                <a:spcPts val="2000"/>
              </a:spcBef>
              <a:defRPr>
                <a:latin typeface="Arial" panose="020B0604020202020204" pitchFamily="34" charset="0"/>
                <a:cs typeface="Arial" panose="020B0604020202020204" pitchFamily="34" charset="0"/>
              </a:defRPr>
            </a:lvl1pPr>
            <a:lvl2pPr marL="540000" indent="-252000">
              <a:lnSpc>
                <a:spcPct val="100000"/>
              </a:lnSpc>
              <a:defRPr>
                <a:latin typeface="Arial" panose="020B0604020202020204" pitchFamily="34" charset="0"/>
                <a:cs typeface="Arial" panose="020B0604020202020204" pitchFamily="34" charset="0"/>
              </a:defRPr>
            </a:lvl2pPr>
            <a:lvl3pPr marL="1080000" indent="-252000">
              <a:lnSpc>
                <a:spcPct val="100000"/>
              </a:lnSpc>
              <a:defRPr>
                <a:latin typeface="Arial" panose="020B0604020202020204" pitchFamily="34" charset="0"/>
                <a:cs typeface="Arial" panose="020B0604020202020204" pitchFamily="34" charset="0"/>
              </a:defRPr>
            </a:lvl3pPr>
            <a:lvl4pPr marL="1620000" indent="-252000">
              <a:lnSpc>
                <a:spcPct val="100000"/>
              </a:lnSpc>
              <a:defRPr>
                <a:latin typeface="Arial" panose="020B0604020202020204" pitchFamily="34" charset="0"/>
                <a:cs typeface="Arial" panose="020B0604020202020204" pitchFamily="34" charset="0"/>
              </a:defRPr>
            </a:lvl4pPr>
            <a:lvl5pPr marL="2160000" indent="-252000">
              <a:lnSpc>
                <a:spcPct val="100000"/>
              </a:lnSpc>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Placeholder 1">
            <a:extLst>
              <a:ext uri="{FF2B5EF4-FFF2-40B4-BE49-F238E27FC236}">
                <a16:creationId xmlns:a16="http://schemas.microsoft.com/office/drawing/2014/main" id="{CB61F2FA-B80E-1A28-DE8E-660A78941805}"/>
              </a:ext>
            </a:extLst>
          </p:cNvPr>
          <p:cNvSpPr>
            <a:spLocks noGrp="1"/>
          </p:cNvSpPr>
          <p:nvPr>
            <p:ph type="title"/>
          </p:nvPr>
        </p:nvSpPr>
        <p:spPr>
          <a:xfrm>
            <a:off x="168093" y="327417"/>
            <a:ext cx="11862668" cy="710915"/>
          </a:xfrm>
          <a:prstGeom prst="rect">
            <a:avLst/>
          </a:prstGeom>
        </p:spPr>
        <p:txBody>
          <a:bodyPr vert="horz" lIns="91440" tIns="45720" rIns="91440" bIns="45720" rtlCol="0" anchor="ctr">
            <a:normAutofit/>
          </a:bodyPr>
          <a:lstStyle>
            <a:lvl1pPr>
              <a:defRPr sz="4000">
                <a:solidFill>
                  <a:srgbClr val="0070C0"/>
                </a:solidFill>
                <a:latin typeface="Arial" panose="020B0604020202020204" pitchFamily="34" charset="0"/>
                <a:cs typeface="Arial" panose="020B0604020202020204" pitchFamily="34" charset="0"/>
              </a:defRPr>
            </a:lvl1pPr>
          </a:lstStyle>
          <a:p>
            <a:r>
              <a:rPr lang="en-US"/>
              <a:t>Click to edit Master title style</a:t>
            </a:r>
            <a:endParaRPr lang="en-GB"/>
          </a:p>
        </p:txBody>
      </p:sp>
    </p:spTree>
    <p:extLst>
      <p:ext uri="{BB962C8B-B14F-4D97-AF65-F5344CB8AC3E}">
        <p14:creationId xmlns:p14="http://schemas.microsoft.com/office/powerpoint/2010/main" val="32983730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B7C25-833B-948B-04FD-CE88944636FB}"/>
              </a:ext>
            </a:extLst>
          </p:cNvPr>
          <p:cNvSpPr>
            <a:spLocks noGrp="1"/>
          </p:cNvSpPr>
          <p:nvPr>
            <p:ph type="dt" sz="half" idx="10"/>
          </p:nvPr>
        </p:nvSpPr>
        <p:spPr/>
        <p:txBody>
          <a:bodyPr/>
          <a:lstStyle/>
          <a:p>
            <a:fld id="{A59EBAB7-CB95-45D5-B279-7AB59E381C97}" type="datetimeFigureOut">
              <a:rPr lang="en-GB" smtClean="0"/>
              <a:t>12/01/2026</a:t>
            </a:fld>
            <a:endParaRPr lang="en-GB"/>
          </a:p>
        </p:txBody>
      </p:sp>
      <p:sp>
        <p:nvSpPr>
          <p:cNvPr id="3" name="Footer Placeholder 2">
            <a:extLst>
              <a:ext uri="{FF2B5EF4-FFF2-40B4-BE49-F238E27FC236}">
                <a16:creationId xmlns:a16="http://schemas.microsoft.com/office/drawing/2014/main" id="{714819E2-410D-F365-799E-964D339F3E3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09D8703-D396-DF4B-2063-0DB88AC2F8D0}"/>
              </a:ext>
            </a:extLst>
          </p:cNvPr>
          <p:cNvSpPr>
            <a:spLocks noGrp="1"/>
          </p:cNvSpPr>
          <p:nvPr>
            <p:ph type="sldNum" sz="quarter" idx="12"/>
          </p:nvPr>
        </p:nvSpPr>
        <p:spPr/>
        <p:txBody>
          <a:bodyPr/>
          <a:lstStyle/>
          <a:p>
            <a:fld id="{17EF8C35-EC55-44F6-9967-6A0D3DB46E26}" type="slidenum">
              <a:rPr lang="en-GB" smtClean="0"/>
              <a:t>‹#›</a:t>
            </a:fld>
            <a:endParaRPr lang="en-GB"/>
          </a:p>
        </p:txBody>
      </p:sp>
    </p:spTree>
    <p:extLst>
      <p:ext uri="{BB962C8B-B14F-4D97-AF65-F5344CB8AC3E}">
        <p14:creationId xmlns:p14="http://schemas.microsoft.com/office/powerpoint/2010/main" val="1997179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image slide">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333723" y="347072"/>
            <a:ext cx="11510948" cy="5246119"/>
          </a:xfrm>
          <a:prstGeom prst="rect">
            <a:avLst/>
          </a:prstGeom>
        </p:spPr>
        <p:txBody>
          <a:bodyPr/>
          <a:lstStyle/>
          <a:p>
            <a:endParaRPr lang="en-US"/>
          </a:p>
        </p:txBody>
      </p:sp>
    </p:spTree>
    <p:extLst>
      <p:ext uri="{BB962C8B-B14F-4D97-AF65-F5344CB8AC3E}">
        <p14:creationId xmlns:p14="http://schemas.microsoft.com/office/powerpoint/2010/main" val="312799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17204" y="346655"/>
            <a:ext cx="11557591" cy="707910"/>
          </a:xfrm>
          <a:prstGeom prst="rect">
            <a:avLst/>
          </a:prstGeom>
        </p:spPr>
        <p:txBody>
          <a:bodyPr/>
          <a:lstStyle/>
          <a:p>
            <a:r>
              <a:rPr lang="en-US"/>
              <a:t>Title of slide</a:t>
            </a:r>
          </a:p>
        </p:txBody>
      </p:sp>
      <p:sp>
        <p:nvSpPr>
          <p:cNvPr id="3" name="Content Placeholder 2"/>
          <p:cNvSpPr>
            <a:spLocks noGrp="1"/>
          </p:cNvSpPr>
          <p:nvPr>
            <p:ph idx="1"/>
          </p:nvPr>
        </p:nvSpPr>
        <p:spPr>
          <a:xfrm>
            <a:off x="308343" y="1274820"/>
            <a:ext cx="11557591" cy="4311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841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888" y="481639"/>
            <a:ext cx="11568223"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311888" y="3361364"/>
            <a:ext cx="11568223"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723154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17204" y="1281496"/>
            <a:ext cx="5702596" cy="431169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199" y="1281495"/>
            <a:ext cx="5683101" cy="4311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3CC48A53-32C7-FC29-992B-51F395F9F711}"/>
              </a:ext>
            </a:extLst>
          </p:cNvPr>
          <p:cNvSpPr>
            <a:spLocks noGrp="1"/>
          </p:cNvSpPr>
          <p:nvPr>
            <p:ph type="title" hasCustomPrompt="1"/>
          </p:nvPr>
        </p:nvSpPr>
        <p:spPr>
          <a:xfrm>
            <a:off x="317204" y="346655"/>
            <a:ext cx="11557591" cy="707910"/>
          </a:xfrm>
          <a:prstGeom prst="rect">
            <a:avLst/>
          </a:prstGeom>
        </p:spPr>
        <p:txBody>
          <a:bodyPr/>
          <a:lstStyle/>
          <a:p>
            <a:r>
              <a:rPr lang="en-US"/>
              <a:t>Title of slide</a:t>
            </a:r>
          </a:p>
        </p:txBody>
      </p:sp>
    </p:spTree>
    <p:extLst>
      <p:ext uri="{BB962C8B-B14F-4D97-AF65-F5344CB8AC3E}">
        <p14:creationId xmlns:p14="http://schemas.microsoft.com/office/powerpoint/2010/main" val="337634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8160" y="1279687"/>
            <a:ext cx="5689415"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08160" y="2111420"/>
            <a:ext cx="5689415" cy="346689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279687"/>
            <a:ext cx="567247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111420"/>
            <a:ext cx="5672470" cy="346689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642332BD-96ED-4E2C-DEBB-4B773B5973EE}"/>
              </a:ext>
            </a:extLst>
          </p:cNvPr>
          <p:cNvSpPr>
            <a:spLocks noGrp="1"/>
          </p:cNvSpPr>
          <p:nvPr>
            <p:ph type="title" hasCustomPrompt="1"/>
          </p:nvPr>
        </p:nvSpPr>
        <p:spPr>
          <a:xfrm>
            <a:off x="317204" y="346655"/>
            <a:ext cx="11557591" cy="707910"/>
          </a:xfrm>
          <a:prstGeom prst="rect">
            <a:avLst/>
          </a:prstGeom>
        </p:spPr>
        <p:txBody>
          <a:bodyPr/>
          <a:lstStyle/>
          <a:p>
            <a:r>
              <a:rPr lang="en-US"/>
              <a:t>Title of slide</a:t>
            </a:r>
          </a:p>
        </p:txBody>
      </p:sp>
    </p:spTree>
    <p:extLst>
      <p:ext uri="{BB962C8B-B14F-4D97-AF65-F5344CB8AC3E}">
        <p14:creationId xmlns:p14="http://schemas.microsoft.com/office/powerpoint/2010/main" val="1433756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black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65221" y="2522138"/>
            <a:ext cx="9144000" cy="1298391"/>
          </a:xfrm>
          <a:prstGeom prst="rect">
            <a:avLst/>
          </a:prstGeom>
        </p:spPr>
        <p:txBody>
          <a:bodyPr anchor="b"/>
          <a:lstStyle>
            <a:lvl1pPr algn="l">
              <a:defRPr sz="6000" b="1" i="0" baseline="0">
                <a:solidFill>
                  <a:schemeClr val="bg1"/>
                </a:solidFill>
                <a:latin typeface="arial" charset="0"/>
              </a:defRPr>
            </a:lvl1pPr>
          </a:lstStyle>
          <a:p>
            <a:r>
              <a:rPr lang="en-US"/>
              <a:t>Title of slide</a:t>
            </a:r>
          </a:p>
        </p:txBody>
      </p:sp>
      <p:sp>
        <p:nvSpPr>
          <p:cNvPr id="3" name="Subtitle 2"/>
          <p:cNvSpPr>
            <a:spLocks noGrp="1"/>
          </p:cNvSpPr>
          <p:nvPr>
            <p:ph type="subTitle" idx="1" hasCustomPrompt="1"/>
          </p:nvPr>
        </p:nvSpPr>
        <p:spPr>
          <a:xfrm>
            <a:off x="465221" y="3912605"/>
            <a:ext cx="9144000" cy="693515"/>
          </a:xfrm>
          <a:prstGeom prst="rect">
            <a:avLst/>
          </a:prstGeom>
        </p:spPr>
        <p:txBody>
          <a:bodyPr/>
          <a:lstStyle>
            <a:lvl1pPr marL="0" indent="0" algn="l">
              <a:buNone/>
              <a:defRPr sz="2400" b="1" i="0" baseline="0">
                <a:solidFill>
                  <a:srgbClr val="A88B4A"/>
                </a:solidFill>
                <a:latin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Name of person/subtitle</a:t>
            </a:r>
          </a:p>
        </p:txBody>
      </p:sp>
    </p:spTree>
    <p:extLst>
      <p:ext uri="{BB962C8B-B14F-4D97-AF65-F5344CB8AC3E}">
        <p14:creationId xmlns:p14="http://schemas.microsoft.com/office/powerpoint/2010/main" val="79877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slide black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F7A69-D8D4-9A75-7BE4-A7709DBC94BB}"/>
              </a:ext>
            </a:extLst>
          </p:cNvPr>
          <p:cNvSpPr>
            <a:spLocks noGrp="1"/>
          </p:cNvSpPr>
          <p:nvPr>
            <p:ph type="ctrTitle" hasCustomPrompt="1"/>
          </p:nvPr>
        </p:nvSpPr>
        <p:spPr>
          <a:xfrm>
            <a:off x="465221" y="1872942"/>
            <a:ext cx="5173579" cy="1298391"/>
          </a:xfrm>
          <a:prstGeom prst="rect">
            <a:avLst/>
          </a:prstGeom>
        </p:spPr>
        <p:txBody>
          <a:bodyPr anchor="b"/>
          <a:lstStyle>
            <a:lvl1pPr algn="l">
              <a:defRPr sz="6000" b="1" i="0" baseline="0">
                <a:solidFill>
                  <a:schemeClr val="bg1"/>
                </a:solidFill>
                <a:latin typeface="arial" charset="0"/>
              </a:defRPr>
            </a:lvl1pPr>
          </a:lstStyle>
          <a:p>
            <a:r>
              <a:rPr lang="en-US"/>
              <a:t>Title of slide</a:t>
            </a:r>
          </a:p>
        </p:txBody>
      </p:sp>
      <p:sp>
        <p:nvSpPr>
          <p:cNvPr id="3" name="Subtitle 2">
            <a:extLst>
              <a:ext uri="{FF2B5EF4-FFF2-40B4-BE49-F238E27FC236}">
                <a16:creationId xmlns:a16="http://schemas.microsoft.com/office/drawing/2014/main" id="{742D3C22-E27D-077C-7766-FB789F82B12F}"/>
              </a:ext>
            </a:extLst>
          </p:cNvPr>
          <p:cNvSpPr>
            <a:spLocks noGrp="1"/>
          </p:cNvSpPr>
          <p:nvPr>
            <p:ph type="subTitle" idx="1" hasCustomPrompt="1"/>
          </p:nvPr>
        </p:nvSpPr>
        <p:spPr>
          <a:xfrm>
            <a:off x="465221" y="3263409"/>
            <a:ext cx="5173579" cy="693515"/>
          </a:xfrm>
          <a:prstGeom prst="rect">
            <a:avLst/>
          </a:prstGeom>
        </p:spPr>
        <p:txBody>
          <a:bodyPr/>
          <a:lstStyle>
            <a:lvl1pPr marL="0" indent="0" algn="l">
              <a:buNone/>
              <a:defRPr sz="2400" b="1" i="0" baseline="0">
                <a:solidFill>
                  <a:srgbClr val="A88B4A"/>
                </a:solidFill>
                <a:latin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Name of person/subtitle</a:t>
            </a:r>
          </a:p>
        </p:txBody>
      </p:sp>
    </p:spTree>
    <p:extLst>
      <p:ext uri="{BB962C8B-B14F-4D97-AF65-F5344CB8AC3E}">
        <p14:creationId xmlns:p14="http://schemas.microsoft.com/office/powerpoint/2010/main" val="3240463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black 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46295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9563849"/>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354301B-0ECD-05CC-A60E-74F207248CF8}"/>
              </a:ext>
            </a:extLst>
          </p:cNvPr>
          <p:cNvSpPr>
            <a:spLocks noGrp="1"/>
          </p:cNvSpPr>
          <p:nvPr>
            <p:ph type="ctrTitle"/>
          </p:nvPr>
        </p:nvSpPr>
        <p:spPr>
          <a:xfrm>
            <a:off x="529388" y="4023577"/>
            <a:ext cx="11389895" cy="1298391"/>
          </a:xfrm>
        </p:spPr>
        <p:txBody>
          <a:bodyPr/>
          <a:lstStyle/>
          <a:p>
            <a:pPr algn="ctr"/>
            <a:r>
              <a:rPr lang="en-GB"/>
              <a:t>BA(Hons) Primary Education (with QTS)</a:t>
            </a:r>
            <a:br>
              <a:rPr lang="en-GB"/>
            </a:br>
            <a:br>
              <a:rPr lang="en-GB"/>
            </a:br>
            <a:r>
              <a:rPr lang="en-GB"/>
              <a:t>Year 1</a:t>
            </a:r>
          </a:p>
        </p:txBody>
      </p:sp>
    </p:spTree>
    <p:extLst>
      <p:ext uri="{BB962C8B-B14F-4D97-AF65-F5344CB8AC3E}">
        <p14:creationId xmlns:p14="http://schemas.microsoft.com/office/powerpoint/2010/main" val="3922974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5DD2048-CD61-4B1E-A40D-EA485BA41ABB}"/>
              </a:ext>
            </a:extLst>
          </p:cNvPr>
          <p:cNvSpPr txBox="1"/>
          <p:nvPr/>
        </p:nvSpPr>
        <p:spPr>
          <a:xfrm>
            <a:off x="137880" y="579143"/>
            <a:ext cx="11684000" cy="4093428"/>
          </a:xfrm>
          <a:prstGeom prst="rect">
            <a:avLst/>
          </a:prstGeom>
          <a:noFill/>
        </p:spPr>
        <p:txBody>
          <a:bodyPr wrap="square" rtlCol="0">
            <a:spAutoFit/>
          </a:bodyPr>
          <a:lstStyle/>
          <a:p>
            <a:r>
              <a:rPr lang="en-GB" sz="2000" b="1" u="sng"/>
              <a:t>Observations</a:t>
            </a:r>
          </a:p>
          <a:p>
            <a:pPr marL="285750" indent="-285750">
              <a:buFont typeface="Arial" panose="020B0604020202020204" pitchFamily="34" charset="0"/>
              <a:buChar char="•"/>
            </a:pPr>
            <a:r>
              <a:rPr lang="en-GB" sz="1600"/>
              <a:t>There will be </a:t>
            </a:r>
            <a:r>
              <a:rPr lang="en-GB" sz="1600" b="1"/>
              <a:t>1 formal observation </a:t>
            </a:r>
            <a:r>
              <a:rPr lang="en-GB" sz="1600"/>
              <a:t>taking place during this first placement, undertaken by the school-based mentor, unless the student is deemed cause for concern and therefore it will be a joint observation undertaken by the mentor and personal tutor or course leader.  There is a proforma to be completed and the student should then upload to their portfolio.  Mentors may wish to complete informal observations across the placement, these may be </a:t>
            </a:r>
            <a:r>
              <a:rPr lang="en-GB" sz="1600" b="1"/>
              <a:t>unexpected moments captured </a:t>
            </a:r>
            <a:r>
              <a:rPr lang="en-GB" sz="1600"/>
              <a:t>or </a:t>
            </a:r>
            <a:r>
              <a:rPr lang="en-GB" sz="1600" b="1"/>
              <a:t>planned / scheduled </a:t>
            </a:r>
            <a:r>
              <a:rPr lang="en-GB" sz="1600"/>
              <a:t>times.  </a:t>
            </a:r>
          </a:p>
          <a:p>
            <a:endParaRPr lang="en-GB" sz="1600"/>
          </a:p>
          <a:p>
            <a:pPr marL="285750" indent="-285750">
              <a:buFont typeface="Arial" panose="020B0604020202020204" pitchFamily="34" charset="0"/>
              <a:buChar char="•"/>
            </a:pPr>
            <a:r>
              <a:rPr lang="en-GB" sz="1600"/>
              <a:t>Across the placement, the mentor and trainee should meet </a:t>
            </a:r>
            <a:r>
              <a:rPr lang="en-GB" sz="1600" b="1"/>
              <a:t>to reflect on the week and plan for the following week </a:t>
            </a:r>
            <a:r>
              <a:rPr lang="en-GB" sz="1600"/>
              <a:t>(highlighted in slide 4).  It is the trainee’s responsibility to record this meeting and upload it to their portfolio.  The meeting proforma should be used to structure the discussion and the trainee should complete this with mentor and then upload to portfolio.</a:t>
            </a:r>
          </a:p>
          <a:p>
            <a:pPr marL="285750" indent="-285750">
              <a:buFont typeface="Arial" panose="020B0604020202020204" pitchFamily="34" charset="0"/>
              <a:buChar char="•"/>
            </a:pPr>
            <a:endParaRPr lang="en-GB" sz="1600"/>
          </a:p>
          <a:p>
            <a:pPr marL="285750" indent="-285750">
              <a:buFont typeface="Arial" panose="020B0604020202020204" pitchFamily="34" charset="0"/>
              <a:buChar char="•"/>
            </a:pPr>
            <a:r>
              <a:rPr lang="en-GB" sz="1600"/>
              <a:t>In the last week of the placement the trainee and mentor will meet to compete the </a:t>
            </a:r>
            <a:r>
              <a:rPr lang="en-GB" sz="1600" b="1"/>
              <a:t>end of placement report</a:t>
            </a:r>
            <a:r>
              <a:rPr lang="en-GB" sz="1600"/>
              <a:t>.</a:t>
            </a:r>
          </a:p>
          <a:p>
            <a:endParaRPr lang="en-GB" sz="1600"/>
          </a:p>
          <a:p>
            <a:pPr marL="285750" indent="-285750">
              <a:buFont typeface="Arial" panose="020B0604020202020204" pitchFamily="34" charset="0"/>
              <a:buChar char="•"/>
            </a:pPr>
            <a:endParaRPr lang="en-GB" sz="1600"/>
          </a:p>
          <a:p>
            <a:pPr marL="285750" indent="-285750">
              <a:buFont typeface="Arial" panose="020B0604020202020204" pitchFamily="34" charset="0"/>
              <a:buChar char="•"/>
            </a:pPr>
            <a:endParaRPr lang="en-GB" sz="1600"/>
          </a:p>
        </p:txBody>
      </p:sp>
      <p:sp>
        <p:nvSpPr>
          <p:cNvPr id="7" name="Title 1">
            <a:extLst>
              <a:ext uri="{FF2B5EF4-FFF2-40B4-BE49-F238E27FC236}">
                <a16:creationId xmlns:a16="http://schemas.microsoft.com/office/drawing/2014/main" id="{2EE0FAEB-702D-F596-9D98-0466C3F901B3}"/>
              </a:ext>
            </a:extLst>
          </p:cNvPr>
          <p:cNvSpPr txBox="1">
            <a:spLocks/>
          </p:cNvSpPr>
          <p:nvPr/>
        </p:nvSpPr>
        <p:spPr>
          <a:xfrm>
            <a:off x="1395010" y="115068"/>
            <a:ext cx="10659110" cy="1325563"/>
          </a:xfr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a:t>BA(Hons) Primary Education (with QTS) – Year 1</a:t>
            </a:r>
          </a:p>
        </p:txBody>
      </p:sp>
      <p:graphicFrame>
        <p:nvGraphicFramePr>
          <p:cNvPr id="2" name="Table 3">
            <a:extLst>
              <a:ext uri="{FF2B5EF4-FFF2-40B4-BE49-F238E27FC236}">
                <a16:creationId xmlns:a16="http://schemas.microsoft.com/office/drawing/2014/main" id="{0F7698EF-CB07-493A-73DE-E309ABF5C546}"/>
              </a:ext>
            </a:extLst>
          </p:cNvPr>
          <p:cNvGraphicFramePr>
            <a:graphicFrameLocks noGrp="1"/>
          </p:cNvGraphicFramePr>
          <p:nvPr>
            <p:extLst>
              <p:ext uri="{D42A27DB-BD31-4B8C-83A1-F6EECF244321}">
                <p14:modId xmlns:p14="http://schemas.microsoft.com/office/powerpoint/2010/main" val="2779585168"/>
              </p:ext>
            </p:extLst>
          </p:nvPr>
        </p:nvGraphicFramePr>
        <p:xfrm>
          <a:off x="457199" y="4633953"/>
          <a:ext cx="10659109" cy="1326816"/>
        </p:xfrm>
        <a:graphic>
          <a:graphicData uri="http://schemas.openxmlformats.org/drawingml/2006/table">
            <a:tbl>
              <a:tblPr firstRow="1" bandRow="1">
                <a:tableStyleId>{5C22544A-7EE6-4342-B048-85BDC9FD1C3A}</a:tableStyleId>
              </a:tblPr>
              <a:tblGrid>
                <a:gridCol w="2999189">
                  <a:extLst>
                    <a:ext uri="{9D8B030D-6E8A-4147-A177-3AD203B41FA5}">
                      <a16:colId xmlns:a16="http://schemas.microsoft.com/office/drawing/2014/main" val="3093586925"/>
                    </a:ext>
                  </a:extLst>
                </a:gridCol>
                <a:gridCol w="3510531">
                  <a:extLst>
                    <a:ext uri="{9D8B030D-6E8A-4147-A177-3AD203B41FA5}">
                      <a16:colId xmlns:a16="http://schemas.microsoft.com/office/drawing/2014/main" val="2850124546"/>
                    </a:ext>
                  </a:extLst>
                </a:gridCol>
                <a:gridCol w="4149389">
                  <a:extLst>
                    <a:ext uri="{9D8B030D-6E8A-4147-A177-3AD203B41FA5}">
                      <a16:colId xmlns:a16="http://schemas.microsoft.com/office/drawing/2014/main" val="2727889812"/>
                    </a:ext>
                  </a:extLst>
                </a:gridCol>
              </a:tblGrid>
              <a:tr h="412416">
                <a:tc>
                  <a:txBody>
                    <a:bodyPr/>
                    <a:lstStyle/>
                    <a:p>
                      <a:r>
                        <a:rPr lang="en-GB"/>
                        <a:t>When?</a:t>
                      </a:r>
                    </a:p>
                  </a:txBody>
                  <a:tcPr/>
                </a:tc>
                <a:tc>
                  <a:txBody>
                    <a:bodyPr/>
                    <a:lstStyle/>
                    <a:p>
                      <a:r>
                        <a:rPr lang="en-GB"/>
                        <a:t>What?</a:t>
                      </a:r>
                    </a:p>
                  </a:txBody>
                  <a:tcPr/>
                </a:tc>
                <a:tc>
                  <a:txBody>
                    <a:bodyPr/>
                    <a:lstStyle/>
                    <a:p>
                      <a:r>
                        <a:rPr lang="en-GB"/>
                        <a:t>Who?</a:t>
                      </a:r>
                    </a:p>
                  </a:txBody>
                  <a:tcPr/>
                </a:tc>
                <a:extLst>
                  <a:ext uri="{0D108BD9-81ED-4DB2-BD59-A6C34878D82A}">
                    <a16:rowId xmlns:a16="http://schemas.microsoft.com/office/drawing/2014/main" val="3509564877"/>
                  </a:ext>
                </a:extLst>
              </a:tr>
              <a:tr h="370840">
                <a:tc>
                  <a:txBody>
                    <a:bodyPr/>
                    <a:lstStyle/>
                    <a:p>
                      <a:pPr algn="l" fontAlgn="b"/>
                      <a:r>
                        <a:rPr lang="en-GB" sz="1800" b="0" i="0" u="none" strike="noStrike">
                          <a:solidFill>
                            <a:srgbClr val="000000"/>
                          </a:solidFill>
                          <a:effectLst/>
                          <a:latin typeface="+mn-lt"/>
                        </a:rPr>
                        <a:t>From 16</a:t>
                      </a:r>
                      <a:r>
                        <a:rPr lang="en-GB" sz="1800" b="0" i="0" u="none" strike="noStrike" baseline="30000">
                          <a:solidFill>
                            <a:srgbClr val="000000"/>
                          </a:solidFill>
                          <a:effectLst/>
                          <a:latin typeface="+mn-lt"/>
                        </a:rPr>
                        <a:t>th</a:t>
                      </a:r>
                      <a:r>
                        <a:rPr lang="en-GB" sz="1800" b="0" i="0" u="none" strike="noStrike">
                          <a:solidFill>
                            <a:srgbClr val="000000"/>
                          </a:solidFill>
                          <a:effectLst/>
                          <a:latin typeface="+mn-lt"/>
                        </a:rPr>
                        <a:t> March until 27</a:t>
                      </a:r>
                      <a:r>
                        <a:rPr lang="en-GB" sz="1800" b="0" i="0" u="none" strike="noStrike" baseline="30000">
                          <a:solidFill>
                            <a:srgbClr val="000000"/>
                          </a:solidFill>
                          <a:effectLst/>
                          <a:latin typeface="+mn-lt"/>
                        </a:rPr>
                        <a:t>th</a:t>
                      </a:r>
                      <a:r>
                        <a:rPr lang="en-GB" sz="1800" b="0" i="0" u="none" strike="noStrike">
                          <a:solidFill>
                            <a:srgbClr val="000000"/>
                          </a:solidFill>
                          <a:effectLst/>
                          <a:latin typeface="+mn-lt"/>
                        </a:rPr>
                        <a:t>  March (one week IT&amp;P 2)</a:t>
                      </a:r>
                    </a:p>
                  </a:txBody>
                  <a:tcPr anchor="b">
                    <a:solidFill>
                      <a:schemeClr val="accent2">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a:solidFill>
                            <a:srgbClr val="000000"/>
                          </a:solidFill>
                          <a:effectLst/>
                          <a:latin typeface="+mn-lt"/>
                        </a:rPr>
                        <a:t>Observation Window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p>
                  </a:txBody>
                  <a:tcPr>
                    <a:solidFill>
                      <a:schemeClr val="accent2">
                        <a:lumMod val="60000"/>
                        <a:lumOff val="40000"/>
                      </a:schemeClr>
                    </a:solidFill>
                  </a:tcPr>
                </a:tc>
                <a:tc>
                  <a:txBody>
                    <a:bodyPr/>
                    <a:lstStyle/>
                    <a:p>
                      <a:r>
                        <a:rPr lang="en-GB"/>
                        <a:t>Teesside University Mentor and school-based Mentor</a:t>
                      </a:r>
                    </a:p>
                  </a:txBody>
                  <a:tcPr>
                    <a:solidFill>
                      <a:schemeClr val="accent2">
                        <a:lumMod val="60000"/>
                        <a:lumOff val="40000"/>
                      </a:schemeClr>
                    </a:solidFill>
                  </a:tcPr>
                </a:tc>
                <a:extLst>
                  <a:ext uri="{0D108BD9-81ED-4DB2-BD59-A6C34878D82A}">
                    <a16:rowId xmlns:a16="http://schemas.microsoft.com/office/drawing/2014/main" val="1595539602"/>
                  </a:ext>
                </a:extLst>
              </a:tr>
            </a:tbl>
          </a:graphicData>
        </a:graphic>
      </p:graphicFrame>
    </p:spTree>
    <p:extLst>
      <p:ext uri="{BB962C8B-B14F-4D97-AF65-F5344CB8AC3E}">
        <p14:creationId xmlns:p14="http://schemas.microsoft.com/office/powerpoint/2010/main" val="666192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91D48-19C6-B71D-41CD-01CA0DE9E4E8}"/>
              </a:ext>
            </a:extLst>
          </p:cNvPr>
          <p:cNvSpPr>
            <a:spLocks noGrp="1"/>
          </p:cNvSpPr>
          <p:nvPr>
            <p:ph type="title"/>
          </p:nvPr>
        </p:nvSpPr>
        <p:spPr/>
        <p:txBody>
          <a:bodyPr/>
          <a:lstStyle/>
          <a:p>
            <a:r>
              <a:rPr lang="en-GB" sz="4400"/>
              <a:t>Teaching Expectations</a:t>
            </a:r>
            <a:endParaRPr lang="en-GB"/>
          </a:p>
        </p:txBody>
      </p:sp>
      <p:sp>
        <p:nvSpPr>
          <p:cNvPr id="3" name="Content Placeholder 2">
            <a:extLst>
              <a:ext uri="{FF2B5EF4-FFF2-40B4-BE49-F238E27FC236}">
                <a16:creationId xmlns:a16="http://schemas.microsoft.com/office/drawing/2014/main" id="{911C397A-3C54-C2CB-D621-59A3BA88FE91}"/>
              </a:ext>
            </a:extLst>
          </p:cNvPr>
          <p:cNvSpPr>
            <a:spLocks noGrp="1"/>
          </p:cNvSpPr>
          <p:nvPr>
            <p:ph idx="1"/>
          </p:nvPr>
        </p:nvSpPr>
        <p:spPr/>
        <p:txBody>
          <a:bodyPr lIns="91440" tIns="45720" rIns="91440" bIns="45720" anchor="t"/>
          <a:lstStyle/>
          <a:p>
            <a:r>
              <a:rPr lang="en-GB" sz="2000"/>
              <a:t>It is the expectation that the trainees will start the placement observing teaching and </a:t>
            </a:r>
            <a:r>
              <a:rPr lang="en-GB" sz="2000" b="1"/>
              <a:t>working with small groups </a:t>
            </a:r>
            <a:r>
              <a:rPr lang="en-GB" sz="2000"/>
              <a:t>of children as directed by the teacher.  </a:t>
            </a:r>
          </a:p>
          <a:p>
            <a:r>
              <a:rPr lang="en-GB" sz="2000"/>
              <a:t>They should </a:t>
            </a:r>
            <a:r>
              <a:rPr lang="en-GB" sz="2000" b="1"/>
              <a:t>gradually begin to take whole class activities</a:t>
            </a:r>
            <a:r>
              <a:rPr lang="en-GB" sz="2000"/>
              <a:t>, starting with reading whole class stories, taking the register, spellings, multiplication activities etc., utilising opportunities to speak to the whole group.  </a:t>
            </a:r>
          </a:p>
          <a:p>
            <a:r>
              <a:rPr lang="en-GB" sz="2000"/>
              <a:t>Towards the second half of the placement the trainee will </a:t>
            </a:r>
            <a:r>
              <a:rPr lang="en-GB" sz="2000" b="1"/>
              <a:t>team teach with the teacher </a:t>
            </a:r>
            <a:r>
              <a:rPr lang="en-GB" sz="2000"/>
              <a:t>to deliver some whole class starter/plenary activities, </a:t>
            </a:r>
            <a:r>
              <a:rPr lang="en-GB" sz="2000" b="1"/>
              <a:t>moving to independent whole class lessons</a:t>
            </a:r>
            <a:r>
              <a:rPr lang="en-GB" sz="2000"/>
              <a:t>.</a:t>
            </a:r>
            <a:endParaRPr lang="en-GB" sz="2000">
              <a:cs typeface="Arial"/>
            </a:endParaRPr>
          </a:p>
          <a:p>
            <a:r>
              <a:rPr lang="en-GB" sz="2000"/>
              <a:t>Each student by the end of placement should experience delivering </a:t>
            </a:r>
            <a:r>
              <a:rPr lang="en-GB" sz="2000" b="1"/>
              <a:t>several whole class sessions </a:t>
            </a:r>
            <a:r>
              <a:rPr lang="en-GB" sz="2000"/>
              <a:t>they have planned independently, but with mentor support.</a:t>
            </a:r>
          </a:p>
          <a:p>
            <a:r>
              <a:rPr lang="en-GB" sz="2000"/>
              <a:t>Across the whole of the placement, trainees will either be observing teaching, working with small groups of children as directed by teacher, or delivering whole class sessions.</a:t>
            </a:r>
          </a:p>
          <a:p>
            <a:r>
              <a:rPr lang="en-GB" sz="2000"/>
              <a:t>There is an expectation that trainees will partake in </a:t>
            </a:r>
            <a:r>
              <a:rPr lang="en-GB" sz="2000" b="1"/>
              <a:t>playground and lunchtime duties</a:t>
            </a:r>
            <a:r>
              <a:rPr lang="en-GB" sz="2000"/>
              <a:t>, and where possible, </a:t>
            </a:r>
            <a:r>
              <a:rPr lang="en-GB" sz="2000" b="1"/>
              <a:t>experience any after school-clubs/activities</a:t>
            </a:r>
            <a:r>
              <a:rPr lang="en-GB" sz="2000"/>
              <a:t>.</a:t>
            </a:r>
            <a:endParaRPr lang="en-GB" sz="2000">
              <a:cs typeface="Arial"/>
            </a:endParaRPr>
          </a:p>
          <a:p>
            <a:endParaRPr lang="en-GB"/>
          </a:p>
        </p:txBody>
      </p:sp>
    </p:spTree>
    <p:extLst>
      <p:ext uri="{BB962C8B-B14F-4D97-AF65-F5344CB8AC3E}">
        <p14:creationId xmlns:p14="http://schemas.microsoft.com/office/powerpoint/2010/main" val="3659880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3AAC41FA-47AE-4CCC-FBA8-747919703519}"/>
              </a:ext>
            </a:extLst>
          </p:cNvPr>
          <p:cNvGraphicFramePr>
            <a:graphicFrameLocks noGrp="1"/>
          </p:cNvGraphicFramePr>
          <p:nvPr>
            <p:extLst>
              <p:ext uri="{D42A27DB-BD31-4B8C-83A1-F6EECF244321}">
                <p14:modId xmlns:p14="http://schemas.microsoft.com/office/powerpoint/2010/main" val="634178066"/>
              </p:ext>
            </p:extLst>
          </p:nvPr>
        </p:nvGraphicFramePr>
        <p:xfrm>
          <a:off x="0" y="0"/>
          <a:ext cx="12176568" cy="7406381"/>
        </p:xfrm>
        <a:graphic>
          <a:graphicData uri="http://schemas.openxmlformats.org/drawingml/2006/table">
            <a:tbl>
              <a:tblPr firstRow="1" bandRow="1">
                <a:tableStyleId>{5C22544A-7EE6-4342-B048-85BDC9FD1C3A}</a:tableStyleId>
              </a:tblPr>
              <a:tblGrid>
                <a:gridCol w="342900">
                  <a:extLst>
                    <a:ext uri="{9D8B030D-6E8A-4147-A177-3AD203B41FA5}">
                      <a16:colId xmlns:a16="http://schemas.microsoft.com/office/drawing/2014/main" val="1413059562"/>
                    </a:ext>
                  </a:extLst>
                </a:gridCol>
                <a:gridCol w="819150">
                  <a:extLst>
                    <a:ext uri="{9D8B030D-6E8A-4147-A177-3AD203B41FA5}">
                      <a16:colId xmlns:a16="http://schemas.microsoft.com/office/drawing/2014/main" val="4113035832"/>
                    </a:ext>
                  </a:extLst>
                </a:gridCol>
                <a:gridCol w="3803489">
                  <a:extLst>
                    <a:ext uri="{9D8B030D-6E8A-4147-A177-3AD203B41FA5}">
                      <a16:colId xmlns:a16="http://schemas.microsoft.com/office/drawing/2014/main" val="1143548252"/>
                    </a:ext>
                  </a:extLst>
                </a:gridCol>
                <a:gridCol w="3979169">
                  <a:extLst>
                    <a:ext uri="{9D8B030D-6E8A-4147-A177-3AD203B41FA5}">
                      <a16:colId xmlns:a16="http://schemas.microsoft.com/office/drawing/2014/main" val="370807026"/>
                    </a:ext>
                  </a:extLst>
                </a:gridCol>
                <a:gridCol w="751742">
                  <a:extLst>
                    <a:ext uri="{9D8B030D-6E8A-4147-A177-3AD203B41FA5}">
                      <a16:colId xmlns:a16="http://schemas.microsoft.com/office/drawing/2014/main" val="101579107"/>
                    </a:ext>
                  </a:extLst>
                </a:gridCol>
                <a:gridCol w="2480118">
                  <a:extLst>
                    <a:ext uri="{9D8B030D-6E8A-4147-A177-3AD203B41FA5}">
                      <a16:colId xmlns:a16="http://schemas.microsoft.com/office/drawing/2014/main" val="2039162600"/>
                    </a:ext>
                  </a:extLst>
                </a:gridCol>
              </a:tblGrid>
              <a:tr h="411480">
                <a:tc rowSpan="2" gridSpan="2">
                  <a:txBody>
                    <a:bodyPr/>
                    <a:lstStyle/>
                    <a:p>
                      <a:r>
                        <a:rPr lang="en-GB" sz="1600">
                          <a:solidFill>
                            <a:schemeClr val="tx1"/>
                          </a:solidFill>
                        </a:rPr>
                        <a:t>Week in School (WC)</a:t>
                      </a:r>
                    </a:p>
                  </a:txBody>
                  <a:tcPr>
                    <a:solidFill>
                      <a:schemeClr val="accent4">
                        <a:lumMod val="20000"/>
                        <a:lumOff val="80000"/>
                      </a:schemeClr>
                    </a:solidFill>
                  </a:tcPr>
                </a:tc>
                <a:tc rowSpan="2" hMerge="1">
                  <a:txBody>
                    <a:bodyPr/>
                    <a:lstStyle/>
                    <a:p>
                      <a:endParaRPr lang="en-GB"/>
                    </a:p>
                  </a:txBody>
                  <a:tcPr/>
                </a:tc>
                <a:tc rowSpan="2">
                  <a:txBody>
                    <a:bodyPr/>
                    <a:lstStyle/>
                    <a:p>
                      <a:r>
                        <a:rPr lang="en-GB">
                          <a:solidFill>
                            <a:schemeClr val="tx1"/>
                          </a:solidFill>
                        </a:rPr>
                        <a:t>Whole Class Teaching</a:t>
                      </a:r>
                    </a:p>
                  </a:txBody>
                  <a:tcPr>
                    <a:solidFill>
                      <a:schemeClr val="accent4">
                        <a:lumMod val="20000"/>
                        <a:lumOff val="80000"/>
                      </a:schemeClr>
                    </a:solidFill>
                  </a:tcPr>
                </a:tc>
                <a:tc rowSpan="2">
                  <a:txBody>
                    <a:bodyPr/>
                    <a:lstStyle/>
                    <a:p>
                      <a:r>
                        <a:rPr lang="en-GB">
                          <a:solidFill>
                            <a:schemeClr val="tx1"/>
                          </a:solidFill>
                        </a:rPr>
                        <a:t>Small Group</a:t>
                      </a:r>
                    </a:p>
                  </a:txBody>
                  <a:tcPr>
                    <a:solidFill>
                      <a:schemeClr val="accent4">
                        <a:lumMod val="20000"/>
                        <a:lumOff val="80000"/>
                      </a:schemeClr>
                    </a:solidFill>
                  </a:tcPr>
                </a:tc>
                <a:tc gridSpan="2">
                  <a:txBody>
                    <a:bodyPr/>
                    <a:lstStyle/>
                    <a:p>
                      <a:r>
                        <a:rPr lang="en-GB">
                          <a:solidFill>
                            <a:schemeClr val="tx1"/>
                          </a:solidFill>
                        </a:rPr>
                        <a:t>Observations</a:t>
                      </a:r>
                      <a:endParaRPr lang="en-GB"/>
                    </a:p>
                  </a:txBody>
                  <a:tcPr>
                    <a:solidFill>
                      <a:schemeClr val="accent4">
                        <a:lumMod val="20000"/>
                        <a:lumOff val="80000"/>
                      </a:schemeClr>
                    </a:solidFill>
                  </a:tcPr>
                </a:tc>
                <a:tc hMerge="1">
                  <a:txBody>
                    <a:bodyPr/>
                    <a:lstStyle/>
                    <a:p>
                      <a:endParaRPr lang="en-GB"/>
                    </a:p>
                  </a:txBody>
                  <a:tcPr/>
                </a:tc>
                <a:extLst>
                  <a:ext uri="{0D108BD9-81ED-4DB2-BD59-A6C34878D82A}">
                    <a16:rowId xmlns:a16="http://schemas.microsoft.com/office/drawing/2014/main" val="1469054695"/>
                  </a:ext>
                </a:extLst>
              </a:tr>
              <a:tr h="411480">
                <a:tc gridSpan="2" vMerge="1">
                  <a:txBody>
                    <a:bodyPr/>
                    <a:lstStyle/>
                    <a:p>
                      <a:endParaRPr lang="en-GB"/>
                    </a:p>
                  </a:txBody>
                  <a:tcPr/>
                </a:tc>
                <a:tc hMerge="1" vMerge="1">
                  <a:txBody>
                    <a:bodyPr/>
                    <a:lstStyle/>
                    <a:p>
                      <a:endParaRPr lang="en-GB"/>
                    </a:p>
                  </a:txBody>
                  <a:tcPr/>
                </a:tc>
                <a:tc vMerge="1">
                  <a:txBody>
                    <a:bodyPr/>
                    <a:lstStyle/>
                    <a:p>
                      <a:endParaRPr lang="en-GB"/>
                    </a:p>
                  </a:txBody>
                  <a:tcPr/>
                </a:tc>
                <a:tc vMerge="1">
                  <a:txBody>
                    <a:bodyPr/>
                    <a:lstStyle/>
                    <a:p>
                      <a:endParaRPr lang="en-GB"/>
                    </a:p>
                  </a:txBody>
                  <a:tcPr/>
                </a:tc>
                <a:tc gridSpan="2">
                  <a:txBody>
                    <a:bodyPr/>
                    <a:lstStyle/>
                    <a:p>
                      <a:r>
                        <a:rPr lang="en-GB" sz="1200">
                          <a:solidFill>
                            <a:schemeClr val="tx1"/>
                          </a:solidFill>
                        </a:rPr>
                        <a:t>School Mentor Observations / meetings</a:t>
                      </a:r>
                      <a:endParaRPr lang="en-GB"/>
                    </a:p>
                  </a:txBody>
                  <a:tcPr>
                    <a:solidFill>
                      <a:schemeClr val="accent4">
                        <a:lumMod val="20000"/>
                        <a:lumOff val="80000"/>
                      </a:schemeClr>
                    </a:solidFill>
                  </a:tcPr>
                </a:tc>
                <a:tc hMerge="1">
                  <a:txBody>
                    <a:bodyPr/>
                    <a:lstStyle/>
                    <a:p>
                      <a:endParaRPr lang="en-GB"/>
                    </a:p>
                  </a:txBody>
                  <a:tcPr>
                    <a:solidFill>
                      <a:schemeClr val="accent4">
                        <a:lumMod val="20000"/>
                        <a:lumOff val="80000"/>
                      </a:schemeClr>
                    </a:solidFill>
                  </a:tcPr>
                </a:tc>
                <a:extLst>
                  <a:ext uri="{0D108BD9-81ED-4DB2-BD59-A6C34878D82A}">
                    <a16:rowId xmlns:a16="http://schemas.microsoft.com/office/drawing/2014/main" val="1462246753"/>
                  </a:ext>
                </a:extLst>
              </a:tr>
              <a:tr h="483870">
                <a:tc rowSpan="4">
                  <a:txBody>
                    <a:bodyPr/>
                    <a:lstStyle/>
                    <a:p>
                      <a:pPr algn="ctr"/>
                      <a:r>
                        <a:rPr lang="en-GB"/>
                        <a:t>Semester 1</a:t>
                      </a:r>
                    </a:p>
                  </a:txBody>
                  <a:tcPr vert="vert270">
                    <a:solidFill>
                      <a:schemeClr val="accent4">
                        <a:lumMod val="20000"/>
                        <a:lumOff val="80000"/>
                      </a:schemeClr>
                    </a:solidFill>
                  </a:tcPr>
                </a:tc>
                <a:tc>
                  <a:txBody>
                    <a:bodyPr/>
                    <a:lstStyle/>
                    <a:p>
                      <a:pPr algn="ctr"/>
                      <a:r>
                        <a:rPr lang="en-GB" sz="1000"/>
                        <a:t>3.11.25</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(3 days)</a:t>
                      </a:r>
                    </a:p>
                  </a:txBody>
                  <a:tcPr/>
                </a:tc>
                <a:tc>
                  <a:txBody>
                    <a:bodyPr/>
                    <a:lstStyle/>
                    <a:p>
                      <a:r>
                        <a:rPr lang="en-GB" sz="1200">
                          <a:latin typeface="Arial Nova" panose="020B0504020202020204" pitchFamily="34" charset="0"/>
                        </a:rPr>
                        <a:t>Beginning of placement – </a:t>
                      </a:r>
                      <a:r>
                        <a:rPr lang="en-GB" sz="1200" b="1">
                          <a:latin typeface="Arial Nova" panose="020B0504020202020204" pitchFamily="34" charset="0"/>
                        </a:rPr>
                        <a:t>familiarise</a:t>
                      </a:r>
                      <a:r>
                        <a:rPr lang="en-GB" sz="1200">
                          <a:latin typeface="Arial Nova" panose="020B0504020202020204" pitchFamily="34" charset="0"/>
                        </a:rPr>
                        <a:t> themselves with school environment.  </a:t>
                      </a:r>
                    </a:p>
                  </a:txBody>
                  <a:tcPr/>
                </a:tc>
                <a:tc>
                  <a:txBody>
                    <a:bodyPr/>
                    <a:lstStyle/>
                    <a:p>
                      <a:r>
                        <a:rPr lang="en-GB" sz="1200">
                          <a:latin typeface="Arial Nova"/>
                        </a:rPr>
                        <a:t>Work with small groups of children as directed by teacher.</a:t>
                      </a:r>
                      <a:endParaRPr lang="en-GB" sz="1200">
                        <a:latin typeface="Arial Nova" panose="020B0504020202020204" pitchFamily="34" charset="0"/>
                      </a:endParaRPr>
                    </a:p>
                  </a:txBody>
                  <a:tcPr/>
                </a:tc>
                <a:tc gridSpan="2">
                  <a:txBody>
                    <a:bodyPr/>
                    <a:lstStyle/>
                    <a:p>
                      <a:endParaRPr lang="en-GB"/>
                    </a:p>
                  </a:txBody>
                  <a:tcPr/>
                </a:tc>
                <a:tc hMerge="1">
                  <a:txBody>
                    <a:bodyPr/>
                    <a:lstStyle/>
                    <a:p>
                      <a:endParaRPr lang="en-GB"/>
                    </a:p>
                  </a:txBody>
                  <a:tcPr/>
                </a:tc>
                <a:extLst>
                  <a:ext uri="{0D108BD9-81ED-4DB2-BD59-A6C34878D82A}">
                    <a16:rowId xmlns:a16="http://schemas.microsoft.com/office/drawing/2014/main" val="140444022"/>
                  </a:ext>
                </a:extLst>
              </a:tr>
              <a:tr h="701040">
                <a:tc vMerge="1">
                  <a:txBody>
                    <a:bodyPr/>
                    <a:lstStyle/>
                    <a:p>
                      <a:endParaRPr lang="en-GB"/>
                    </a:p>
                  </a:txBody>
                  <a:tcPr/>
                </a:tc>
                <a:tc>
                  <a:txBody>
                    <a:bodyPr/>
                    <a:lstStyle/>
                    <a:p>
                      <a:pPr algn="ctr"/>
                      <a:r>
                        <a:rPr lang="en-GB" sz="1000"/>
                        <a:t>10.11.25</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(3 days)</a:t>
                      </a:r>
                    </a:p>
                    <a:p>
                      <a:pPr algn="ctr"/>
                      <a:endParaRPr lang="en-GB" sz="1000"/>
                    </a:p>
                  </a:txBody>
                  <a:tcPr/>
                </a:tc>
                <a:tc>
                  <a:txBody>
                    <a:bodyPr/>
                    <a:lstStyle/>
                    <a:p>
                      <a:r>
                        <a:rPr lang="en-GB" sz="1000" b="1" kern="1200">
                          <a:solidFill>
                            <a:schemeClr val="dk1"/>
                          </a:solidFill>
                          <a:effectLst/>
                          <a:latin typeface="+mn-lt"/>
                          <a:ea typeface="+mn-ea"/>
                          <a:cs typeface="+mn-cs"/>
                        </a:rPr>
                        <a:t>Read whole class story </a:t>
                      </a:r>
                      <a:r>
                        <a:rPr lang="en-GB" sz="1000" kern="1200">
                          <a:solidFill>
                            <a:schemeClr val="dk1"/>
                          </a:solidFill>
                          <a:effectLst/>
                          <a:latin typeface="+mn-lt"/>
                          <a:ea typeface="+mn-ea"/>
                          <a:cs typeface="+mn-cs"/>
                        </a:rPr>
                        <a:t>to the whole group and / or</a:t>
                      </a:r>
                      <a:r>
                        <a:rPr lang="en-GB" sz="1000" b="1" kern="1200">
                          <a:solidFill>
                            <a:schemeClr val="dk1"/>
                          </a:solidFill>
                          <a:effectLst/>
                          <a:latin typeface="+mn-lt"/>
                          <a:ea typeface="+mn-ea"/>
                          <a:cs typeface="+mn-cs"/>
                        </a:rPr>
                        <a:t> registration</a:t>
                      </a:r>
                      <a:r>
                        <a:rPr lang="en-GB" sz="1000" kern="1200">
                          <a:solidFill>
                            <a:schemeClr val="dk1"/>
                          </a:solidFill>
                          <a:effectLst/>
                          <a:latin typeface="+mn-lt"/>
                          <a:ea typeface="+mn-ea"/>
                          <a:cs typeface="+mn-cs"/>
                        </a:rPr>
                        <a:t>, engage in some activities that </a:t>
                      </a:r>
                      <a:r>
                        <a:rPr lang="en-GB" sz="1000" b="1" kern="1200">
                          <a:solidFill>
                            <a:schemeClr val="dk1"/>
                          </a:solidFill>
                          <a:effectLst/>
                          <a:latin typeface="+mn-lt"/>
                          <a:ea typeface="+mn-ea"/>
                          <a:cs typeface="+mn-cs"/>
                        </a:rPr>
                        <a:t>involve you speaking to the whole group </a:t>
                      </a:r>
                      <a:r>
                        <a:rPr lang="en-GB" sz="1000" kern="1200">
                          <a:solidFill>
                            <a:schemeClr val="dk1"/>
                          </a:solidFill>
                          <a:effectLst/>
                          <a:latin typeface="+mn-lt"/>
                          <a:ea typeface="+mn-ea"/>
                          <a:cs typeface="+mn-cs"/>
                        </a:rPr>
                        <a:t>– multiplication or spelling tests, introducing an activity – </a:t>
                      </a:r>
                      <a:r>
                        <a:rPr lang="en-GB" sz="1000" b="1" kern="1200">
                          <a:solidFill>
                            <a:schemeClr val="dk1"/>
                          </a:solidFill>
                          <a:effectLst/>
                          <a:latin typeface="+mn-lt"/>
                          <a:ea typeface="+mn-ea"/>
                          <a:cs typeface="+mn-cs"/>
                        </a:rPr>
                        <a:t>practice your teacher voice </a:t>
                      </a:r>
                      <a:r>
                        <a:rPr lang="en-GB" sz="1000" kern="1200">
                          <a:solidFill>
                            <a:schemeClr val="dk1"/>
                          </a:solidFill>
                          <a:effectLst/>
                          <a:latin typeface="+mn-lt"/>
                          <a:ea typeface="+mn-ea"/>
                          <a:cs typeface="+mn-cs"/>
                        </a:rPr>
                        <a:t>when working with the whole class. </a:t>
                      </a:r>
                      <a:endParaRPr lang="en-GB" sz="1000">
                        <a:latin typeface="Arial Nova" panose="020B0504020202020204" pitchFamily="34" charset="0"/>
                      </a:endParaRPr>
                    </a:p>
                  </a:txBody>
                  <a:tcPr/>
                </a:tc>
                <a:tc>
                  <a:txBody>
                    <a:bodyPr/>
                    <a:lstStyle/>
                    <a:p>
                      <a:r>
                        <a:rPr lang="en-GB" sz="1200">
                          <a:latin typeface="Arial Nova" panose="020B0504020202020204" pitchFamily="34" charset="0"/>
                          <a:cs typeface="Arial" panose="020B0604020202020204" pitchFamily="34" charset="0"/>
                        </a:rPr>
                        <a:t>Continue to work with </a:t>
                      </a:r>
                      <a:r>
                        <a:rPr lang="en-GB" sz="1200" b="1">
                          <a:latin typeface="Arial Nova" panose="020B0504020202020204" pitchFamily="34" charset="0"/>
                          <a:cs typeface="Arial" panose="020B0604020202020204" pitchFamily="34" charset="0"/>
                        </a:rPr>
                        <a:t>small groups </a:t>
                      </a:r>
                      <a:r>
                        <a:rPr lang="en-GB" sz="1200">
                          <a:latin typeface="Arial Nova" panose="020B0504020202020204" pitchFamily="34" charset="0"/>
                          <a:cs typeface="Arial" panose="020B0604020202020204" pitchFamily="34" charset="0"/>
                        </a:rPr>
                        <a:t>of children supporting learning as directed by teacher.  </a:t>
                      </a:r>
                      <a:endParaRPr lang="en-GB" sz="1000">
                        <a:latin typeface="Arial Nova" panose="020B0504020202020204" pitchFamily="34" charset="0"/>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a:t>School Mentor Meeting</a:t>
                      </a:r>
                    </a:p>
                    <a:p>
                      <a:endParaRPr lang="en-GB" sz="1050"/>
                    </a:p>
                  </a:txBody>
                  <a:tcPr/>
                </a:tc>
                <a:tc hMerge="1">
                  <a:txBody>
                    <a:bodyPr/>
                    <a:lstStyle/>
                    <a:p>
                      <a:endParaRPr lang="en-GB"/>
                    </a:p>
                  </a:txBody>
                  <a:tcPr/>
                </a:tc>
                <a:extLst>
                  <a:ext uri="{0D108BD9-81ED-4DB2-BD59-A6C34878D82A}">
                    <a16:rowId xmlns:a16="http://schemas.microsoft.com/office/drawing/2014/main" val="3208916956"/>
                  </a:ext>
                </a:extLst>
              </a:tr>
              <a:tr h="668298">
                <a:tc vMerge="1">
                  <a:txBody>
                    <a:bodyPr/>
                    <a:lstStyle/>
                    <a:p>
                      <a:endParaRPr lang="en-GB"/>
                    </a:p>
                  </a:txBody>
                  <a:tcPr/>
                </a:tc>
                <a:tc>
                  <a:txBody>
                    <a:bodyPr/>
                    <a:lstStyle/>
                    <a:p>
                      <a:pPr algn="ctr"/>
                      <a:r>
                        <a:rPr lang="en-GB" sz="1050"/>
                        <a:t>17/11/25</a:t>
                      </a:r>
                    </a:p>
                    <a:p>
                      <a:pPr algn="ctr"/>
                      <a:r>
                        <a:rPr lang="en-GB" sz="1050"/>
                        <a:t>(3 days)</a:t>
                      </a:r>
                    </a:p>
                  </a:txBody>
                  <a:tcP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a:t>Start to engage in whole class activities – </a:t>
                      </a:r>
                      <a:r>
                        <a:rPr lang="en-GB" sz="1050" b="1"/>
                        <a:t>reading stories, taking register etc</a:t>
                      </a:r>
                      <a:r>
                        <a:rPr lang="en-GB" sz="1050"/>
                        <a:t>.. (at least 20 minutes per day </a:t>
                      </a:r>
                      <a:r>
                        <a:rPr lang="en-GB" sz="1050" kern="1200">
                          <a:solidFill>
                            <a:schemeClr val="dk1"/>
                          </a:solidFill>
                          <a:effectLst/>
                          <a:latin typeface="+mn-lt"/>
                          <a:ea typeface="+mn-ea"/>
                          <a:cs typeface="+mn-cs"/>
                        </a:rPr>
                        <a:t>– ideally build this up to a higher number)</a:t>
                      </a:r>
                      <a:r>
                        <a:rPr lang="en-GB" sz="1050"/>
                        <a:t>)</a:t>
                      </a:r>
                    </a:p>
                  </a:txBody>
                  <a:tcP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a:t>As above.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1" kern="1200">
                          <a:solidFill>
                            <a:schemeClr val="dk1"/>
                          </a:solidFill>
                          <a:effectLst/>
                          <a:latin typeface="+mn-lt"/>
                          <a:ea typeface="+mn-ea"/>
                          <a:cs typeface="+mn-cs"/>
                        </a:rPr>
                        <a:t>Plan</a:t>
                      </a:r>
                      <a:r>
                        <a:rPr lang="en-GB" sz="1050" kern="1200">
                          <a:solidFill>
                            <a:schemeClr val="dk1"/>
                          </a:solidFill>
                          <a:effectLst/>
                          <a:latin typeface="+mn-lt"/>
                          <a:ea typeface="+mn-ea"/>
                          <a:cs typeface="+mn-cs"/>
                        </a:rPr>
                        <a:t> a </a:t>
                      </a:r>
                      <a:r>
                        <a:rPr lang="en-GB" sz="1050" b="1" kern="1200">
                          <a:solidFill>
                            <a:schemeClr val="dk1"/>
                          </a:solidFill>
                          <a:effectLst/>
                          <a:latin typeface="+mn-lt"/>
                          <a:ea typeface="+mn-ea"/>
                          <a:cs typeface="+mn-cs"/>
                        </a:rPr>
                        <a:t>small group session</a:t>
                      </a:r>
                      <a:r>
                        <a:rPr lang="en-GB" sz="1050" kern="1200">
                          <a:solidFill>
                            <a:schemeClr val="dk1"/>
                          </a:solidFill>
                          <a:effectLst/>
                          <a:latin typeface="+mn-lt"/>
                          <a:ea typeface="+mn-ea"/>
                          <a:cs typeface="+mn-cs"/>
                        </a:rPr>
                        <a:t> with your teacher for you to deliver – complete a planning proforma and then deliver the session. </a:t>
                      </a:r>
                      <a:endParaRPr lang="en-GB" sz="1050"/>
                    </a:p>
                  </a:txBody>
                  <a:tcPr>
                    <a:solidFill>
                      <a:schemeClr val="accent5">
                        <a:lumMod val="20000"/>
                        <a:lumOff val="80000"/>
                      </a:schemeClr>
                    </a:solidFill>
                  </a:tcPr>
                </a:tc>
                <a:tc gridSpan="2">
                  <a:txBody>
                    <a:bodyPr/>
                    <a:lstStyle/>
                    <a:p>
                      <a:r>
                        <a:rPr lang="en-GB" sz="1050"/>
                        <a:t>School Mentor Meeting</a:t>
                      </a:r>
                      <a:endParaRPr lang="en-GB"/>
                    </a:p>
                  </a:txBody>
                  <a:tcPr>
                    <a:solidFill>
                      <a:schemeClr val="accent5">
                        <a:lumMod val="20000"/>
                        <a:lumOff val="80000"/>
                      </a:schemeClr>
                    </a:solidFill>
                  </a:tcPr>
                </a:tc>
                <a:tc hMerge="1">
                  <a:txBody>
                    <a:bodyPr/>
                    <a:lstStyle/>
                    <a:p>
                      <a:r>
                        <a:rPr lang="en-GB" sz="1050"/>
                        <a:t>School Mentor Meeting</a:t>
                      </a:r>
                    </a:p>
                  </a:txBody>
                  <a:tcPr>
                    <a:solidFill>
                      <a:schemeClr val="accent5">
                        <a:lumMod val="20000"/>
                        <a:lumOff val="80000"/>
                      </a:schemeClr>
                    </a:solidFill>
                  </a:tcPr>
                </a:tc>
                <a:extLst>
                  <a:ext uri="{0D108BD9-81ED-4DB2-BD59-A6C34878D82A}">
                    <a16:rowId xmlns:a16="http://schemas.microsoft.com/office/drawing/2014/main" val="2633872715"/>
                  </a:ext>
                </a:extLst>
              </a:tr>
              <a:tr h="385161">
                <a:tc vMerge="1">
                  <a:txBody>
                    <a:bodyPr/>
                    <a:lstStyle/>
                    <a:p>
                      <a:endParaRPr lang="en-GB"/>
                    </a:p>
                  </a:txBody>
                  <a:tcPr/>
                </a:tc>
                <a:tc>
                  <a:txBody>
                    <a:bodyPr/>
                    <a:lstStyle/>
                    <a:p>
                      <a:pPr algn="ctr"/>
                      <a:r>
                        <a:rPr lang="en-GB" sz="1000"/>
                        <a:t>24.11.25</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(5 days)</a:t>
                      </a:r>
                    </a:p>
                    <a:p>
                      <a:pPr algn="ctr"/>
                      <a:endParaRPr lang="en-GB" sz="1000"/>
                    </a:p>
                  </a:txBody>
                  <a:tcPr>
                    <a:solidFill>
                      <a:srgbClr val="00B0F0"/>
                    </a:solidFill>
                  </a:tcPr>
                </a:tc>
                <a:tc gridSpan="4">
                  <a:txBody>
                    <a:bodyPr/>
                    <a:lstStyle/>
                    <a:p>
                      <a:pPr algn="ctr"/>
                      <a:r>
                        <a:rPr lang="en-GB" sz="1050" b="1"/>
                        <a:t>Intensive Teaching and Practice 1 - IT&amp;P</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Students will spend some time working on a very focused aspect of practice of a key aspect of teaching.  Looking at theory and how to implement this in practice.  They will spend some time in school and some time at University (or focused space for learning)</a:t>
                      </a:r>
                    </a:p>
                  </a:txBody>
                  <a:tcPr>
                    <a:solidFill>
                      <a:srgbClr val="00B0F0"/>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15641276"/>
                  </a:ext>
                </a:extLst>
              </a:tr>
              <a:tr h="572826">
                <a:tc rowSpan="7">
                  <a:txBody>
                    <a:bodyPr/>
                    <a:lstStyle/>
                    <a:p>
                      <a:pPr algn="ctr"/>
                      <a:r>
                        <a:rPr lang="en-GB"/>
                        <a:t>Semester 2</a:t>
                      </a:r>
                    </a:p>
                  </a:txBody>
                  <a:tcPr vert="vert270">
                    <a:solidFill>
                      <a:schemeClr val="accent4">
                        <a:lumMod val="20000"/>
                        <a:lumOff val="80000"/>
                      </a:schemeClr>
                    </a:solidFill>
                  </a:tcPr>
                </a:tc>
                <a:tc>
                  <a:txBody>
                    <a:bodyPr/>
                    <a:lstStyle/>
                    <a:p>
                      <a:pPr algn="ctr"/>
                      <a:r>
                        <a:rPr lang="en-GB" sz="1000"/>
                        <a:t>09.02.26</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(3 days)</a:t>
                      </a:r>
                    </a:p>
                    <a:p>
                      <a:pPr algn="ctr"/>
                      <a:endParaRPr lang="en-GB" sz="1000"/>
                    </a:p>
                  </a:txBody>
                  <a:tcPr/>
                </a:tc>
                <a:tc>
                  <a:txBody>
                    <a:bodyPr/>
                    <a:lstStyle/>
                    <a:p>
                      <a:pPr algn="l"/>
                      <a:r>
                        <a:rPr lang="en-GB" sz="1000">
                          <a:latin typeface="Calibri (body"/>
                          <a:cs typeface="Calibri" panose="020F0502020204030204" pitchFamily="34" charset="0"/>
                        </a:rPr>
                        <a:t>This week spend some time reminding yourself of the routines and structures in school. Support children in small groups work as directed by your mentor.</a:t>
                      </a:r>
                    </a:p>
                    <a:p>
                      <a:pPr algn="l"/>
                      <a:r>
                        <a:rPr lang="en-GB" sz="1000">
                          <a:latin typeface="Calibri (body"/>
                          <a:cs typeface="Calibri" panose="020F0502020204030204" pitchFamily="34" charset="0"/>
                        </a:rPr>
                        <a:t>Whole class input – </a:t>
                      </a:r>
                      <a:r>
                        <a:rPr lang="en-GB" sz="1000" b="1">
                          <a:latin typeface="Calibri (body"/>
                          <a:cs typeface="Calibri" panose="020F0502020204030204" pitchFamily="34" charset="0"/>
                        </a:rPr>
                        <a:t>read whole class </a:t>
                      </a:r>
                      <a:r>
                        <a:rPr lang="en-GB" sz="1000">
                          <a:latin typeface="Calibri (body"/>
                          <a:cs typeface="Calibri" panose="020F0502020204030204" pitchFamily="34" charset="0"/>
                        </a:rPr>
                        <a:t>story and take the register, and other activities that require you to speak to the whole group</a:t>
                      </a:r>
                    </a:p>
                  </a:txBody>
                  <a:tcPr/>
                </a:tc>
                <a:tc>
                  <a:txBody>
                    <a:bodyPr/>
                    <a:lstStyle/>
                    <a:p>
                      <a:pPr algn="l"/>
                      <a:r>
                        <a:rPr lang="en-GB" sz="1200"/>
                        <a:t>Working with small groups – as directed by teacher but transferring planning the lessons </a:t>
                      </a:r>
                      <a:r>
                        <a:rPr lang="en-GB" sz="1200" b="1"/>
                        <a:t>on TU planning proforma</a:t>
                      </a:r>
                      <a:r>
                        <a:rPr lang="en-GB" sz="1200"/>
                        <a:t>.</a:t>
                      </a:r>
                      <a:endParaRPr lang="en-GB" sz="1000">
                        <a:latin typeface="Calibri (body"/>
                        <a:cs typeface="Calibri" panose="020F0502020204030204" pitchFamily="34" charset="0"/>
                      </a:endParaRPr>
                    </a:p>
                  </a:txBody>
                  <a:tcPr/>
                </a:tc>
                <a:tc gridSpan="2">
                  <a:txBody>
                    <a:bodyPr/>
                    <a:lstStyle/>
                    <a:p>
                      <a:pPr algn="l"/>
                      <a:endParaRPr lang="en-GB" sz="1000">
                        <a:latin typeface="Calibri (body"/>
                        <a:cs typeface="Calibri" panose="020F0502020204030204" pitchFamily="34" charset="0"/>
                      </a:endParaRPr>
                    </a:p>
                  </a:txBody>
                  <a:tcPr/>
                </a:tc>
                <a:tc hMerge="1">
                  <a:txBody>
                    <a:bodyPr/>
                    <a:lstStyle/>
                    <a:p>
                      <a:pPr algn="l"/>
                      <a:endParaRPr lang="en-GB" sz="1000">
                        <a:latin typeface="Calibri (body"/>
                        <a:cs typeface="Calibri" panose="020F0502020204030204" pitchFamily="34" charset="0"/>
                      </a:endParaRPr>
                    </a:p>
                  </a:txBody>
                  <a:tcPr/>
                </a:tc>
                <a:extLst>
                  <a:ext uri="{0D108BD9-81ED-4DB2-BD59-A6C34878D82A}">
                    <a16:rowId xmlns:a16="http://schemas.microsoft.com/office/drawing/2014/main" val="572787745"/>
                  </a:ext>
                </a:extLst>
              </a:tr>
              <a:tr h="572826">
                <a:tc vMerge="1">
                  <a:txBody>
                    <a:bodyPr/>
                    <a:lstStyle/>
                    <a:p>
                      <a:endParaRPr lang="en-GB"/>
                    </a:p>
                  </a:txBody>
                  <a:tcPr/>
                </a:tc>
                <a:tc>
                  <a:txBody>
                    <a:bodyPr/>
                    <a:lstStyle/>
                    <a:p>
                      <a:pPr algn="ctr"/>
                      <a:r>
                        <a:rPr lang="en-GB" sz="1000"/>
                        <a:t>16.02.26</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(3 days)</a:t>
                      </a:r>
                    </a:p>
                    <a:p>
                      <a:pPr algn="ctr"/>
                      <a:endParaRPr lang="en-GB" sz="1000"/>
                    </a:p>
                  </a:txBody>
                  <a:tcPr/>
                </a:tc>
                <a:tc>
                  <a:txBody>
                    <a:bodyPr/>
                    <a:lstStyle/>
                    <a:p>
                      <a:r>
                        <a:rPr lang="en-GB" sz="1050"/>
                        <a:t>Whole class activities as directed by teacher – stories, register, spellings etc. (1.5  hour minimum across week).</a:t>
                      </a:r>
                    </a:p>
                  </a:txBody>
                  <a:tcPr/>
                </a:tc>
                <a:tc>
                  <a:txBody>
                    <a:bodyPr/>
                    <a:lstStyle/>
                    <a:p>
                      <a:r>
                        <a:rPr lang="en-GB" sz="1050" b="0" i="0" u="none" strike="noStrike">
                          <a:solidFill>
                            <a:srgbClr val="000000"/>
                          </a:solidFill>
                          <a:effectLst/>
                          <a:latin typeface="Arial"/>
                          <a:cs typeface="Arial"/>
                        </a:rPr>
                        <a:t>Discuss with your mentor a small group activity you can </a:t>
                      </a:r>
                      <a:r>
                        <a:rPr lang="en-GB" sz="1050" b="1" i="0" u="none" strike="noStrike">
                          <a:solidFill>
                            <a:srgbClr val="000000"/>
                          </a:solidFill>
                          <a:effectLst/>
                          <a:latin typeface="Arial"/>
                          <a:cs typeface="Arial"/>
                        </a:rPr>
                        <a:t>plan and deliver </a:t>
                      </a:r>
                      <a:r>
                        <a:rPr lang="en-GB" sz="1050" b="0" i="0" u="none" strike="noStrike">
                          <a:solidFill>
                            <a:srgbClr val="000000"/>
                          </a:solidFill>
                          <a:effectLst/>
                          <a:latin typeface="Arial"/>
                          <a:cs typeface="Arial"/>
                        </a:rPr>
                        <a:t>with a small group of children.</a:t>
                      </a:r>
                      <a:endParaRPr lang="en-GB" sz="1050"/>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a:t>Across the remainder of placement – one formal observation to be completed (proforma provided)</a:t>
                      </a:r>
                      <a:endParaRPr lang="en-GB" sz="1050" kern="1200">
                        <a:solidFill>
                          <a:schemeClr val="dk1"/>
                        </a:solidFill>
                        <a:effectLst/>
                        <a:latin typeface="+mn-lt"/>
                        <a:ea typeface="+mn-ea"/>
                        <a:cs typeface="+mn-cs"/>
                      </a:endParaRPr>
                    </a:p>
                    <a:p>
                      <a:endParaRPr lang="en-GB" sz="1050"/>
                    </a:p>
                    <a:p>
                      <a:r>
                        <a:rPr lang="en-GB" sz="1050"/>
                        <a:t>School Mentor Meeting</a:t>
                      </a:r>
                    </a:p>
                  </a:txBody>
                  <a:tcPr>
                    <a:solidFill>
                      <a:srgbClr val="FA06C6"/>
                    </a:solidFill>
                  </a:tcPr>
                </a:tc>
                <a:tc hMerge="1">
                  <a:txBody>
                    <a:bodyPr/>
                    <a:lstStyle/>
                    <a:p>
                      <a:r>
                        <a:rPr lang="en-GB" sz="1050"/>
                        <a:t>School Mentor Meeting</a:t>
                      </a:r>
                    </a:p>
                  </a:txBody>
                  <a:tcPr>
                    <a:solidFill>
                      <a:schemeClr val="accent1">
                        <a:lumMod val="20000"/>
                        <a:lumOff val="80000"/>
                      </a:schemeClr>
                    </a:solidFill>
                  </a:tcPr>
                </a:tc>
                <a:extLst>
                  <a:ext uri="{0D108BD9-81ED-4DB2-BD59-A6C34878D82A}">
                    <a16:rowId xmlns:a16="http://schemas.microsoft.com/office/drawing/2014/main" val="2153235349"/>
                  </a:ext>
                </a:extLst>
              </a:tr>
              <a:tr h="519622">
                <a:tc v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02/03/26</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(3 days)</a:t>
                      </a:r>
                    </a:p>
                  </a:txBody>
                  <a:tcPr/>
                </a:tc>
                <a:tc>
                  <a:txBody>
                    <a:bodyPr/>
                    <a:lstStyle/>
                    <a:p>
                      <a:r>
                        <a:rPr lang="en-GB" sz="1050"/>
                        <a:t>Team Teach – deliver whole class starter / plenary as directed by teacher. (1.5 hours minimum whole class teaching across week).</a:t>
                      </a:r>
                    </a:p>
                  </a:txBody>
                  <a:tcPr/>
                </a:tc>
                <a:tc>
                  <a:txBody>
                    <a:bodyPr/>
                    <a:lstStyle/>
                    <a:p>
                      <a:r>
                        <a:rPr lang="en-GB" sz="1050"/>
                        <a:t>Planning activities for small groups – content discussed with teacher.   Planning shared with teacher 48 hours prior to lesson.</a:t>
                      </a: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kern="1200">
                        <a:solidFill>
                          <a:schemeClr val="dk1"/>
                        </a:solidFill>
                        <a:effectLst/>
                        <a:latin typeface="+mn-lt"/>
                        <a:ea typeface="+mn-ea"/>
                        <a:cs typeface="+mn-cs"/>
                      </a:endParaRPr>
                    </a:p>
                  </a:txBody>
                  <a:tcPr>
                    <a:solidFill>
                      <a:srgbClr val="FA06C6"/>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a:t>Across the remainder of placement – one formal observation to be completed (proforma provided)</a:t>
                      </a:r>
                      <a:endParaRPr lang="en-GB" sz="1050" kern="1200">
                        <a:solidFill>
                          <a:schemeClr val="dk1"/>
                        </a:solidFill>
                        <a:effectLst/>
                        <a:latin typeface="+mn-lt"/>
                        <a:ea typeface="+mn-ea"/>
                        <a:cs typeface="+mn-cs"/>
                      </a:endParaRPr>
                    </a:p>
                  </a:txBody>
                  <a:tcPr>
                    <a:solidFill>
                      <a:srgbClr val="FA06C6"/>
                    </a:solidFill>
                  </a:tcPr>
                </a:tc>
                <a:extLst>
                  <a:ext uri="{0D108BD9-81ED-4DB2-BD59-A6C34878D82A}">
                    <a16:rowId xmlns:a16="http://schemas.microsoft.com/office/drawing/2014/main" val="4243225379"/>
                  </a:ext>
                </a:extLst>
              </a:tr>
              <a:tr h="335282">
                <a:tc vMerge="1">
                  <a:txBody>
                    <a:bodyPr/>
                    <a:lstStyle/>
                    <a:p>
                      <a:endParaRPr lang="en-GB"/>
                    </a:p>
                  </a:txBody>
                  <a:tcPr/>
                </a:tc>
                <a:tc>
                  <a:txBody>
                    <a:bodyPr/>
                    <a:lstStyle/>
                    <a:p>
                      <a:pPr algn="ctr"/>
                      <a:r>
                        <a:rPr lang="en-GB" sz="1000"/>
                        <a:t>09/03/26</a:t>
                      </a:r>
                    </a:p>
                  </a:txBody>
                  <a:tcPr>
                    <a:solidFill>
                      <a:srgbClr val="00B0F0"/>
                    </a:solidFill>
                  </a:tcPr>
                </a:tc>
                <a:tc gridSpan="4">
                  <a:txBody>
                    <a:bodyPr/>
                    <a:lstStyle/>
                    <a:p>
                      <a:pPr algn="ctr"/>
                      <a:r>
                        <a:rPr lang="en-GB" sz="1050" b="1"/>
                        <a:t>Intensive Teaching and Practice 2</a:t>
                      </a:r>
                    </a:p>
                  </a:txBody>
                  <a:tcPr>
                    <a:solidFill>
                      <a:srgbClr val="00B0F0"/>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136541223"/>
                  </a:ext>
                </a:extLst>
              </a:tr>
              <a:tr h="322727">
                <a:tc v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16/03/26</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(4 days)</a:t>
                      </a:r>
                    </a:p>
                  </a:txBody>
                  <a:tcPr/>
                </a:tc>
                <a:tc>
                  <a:txBody>
                    <a:bodyPr/>
                    <a:lstStyle/>
                    <a:p>
                      <a:r>
                        <a:rPr lang="en-GB" sz="1050"/>
                        <a:t>Independent teaching – plan and deliver a whole lesson</a:t>
                      </a:r>
                      <a:endParaRPr lang="en-GB" sz="1050" kern="1200">
                        <a:solidFill>
                          <a:schemeClr val="dk1"/>
                        </a:solidFill>
                        <a:effectLst/>
                        <a:latin typeface="+mn-lt"/>
                        <a:ea typeface="+mn-ea"/>
                        <a:cs typeface="+mn-cs"/>
                      </a:endParaRPr>
                    </a:p>
                    <a:p>
                      <a:pPr lvl="0">
                        <a:buNone/>
                      </a:pPr>
                      <a:r>
                        <a:rPr lang="en-GB" sz="1050"/>
                        <a:t> ( 2 hours </a:t>
                      </a:r>
                      <a:r>
                        <a:rPr lang="en-GB" sz="1050" b="1"/>
                        <a:t>minimum</a:t>
                      </a:r>
                      <a:r>
                        <a:rPr lang="en-GB" sz="1050"/>
                        <a:t> whole class teaching)</a:t>
                      </a:r>
                    </a:p>
                  </a:txBody>
                  <a:tcPr/>
                </a:tc>
                <a:tc>
                  <a:txBody>
                    <a:bodyPr/>
                    <a:lstStyle/>
                    <a:p>
                      <a:pPr lvl="0">
                        <a:buNone/>
                      </a:pPr>
                      <a:r>
                        <a:rPr lang="en-GB" sz="1050"/>
                        <a:t>As above </a:t>
                      </a:r>
                    </a:p>
                  </a:txBody>
                  <a:tcPr/>
                </a:tc>
                <a:tc gridSpan="2">
                  <a:txBody>
                    <a:bodyPr/>
                    <a:lstStyle/>
                    <a:p>
                      <a:pPr lvl="0">
                        <a:buNone/>
                      </a:pPr>
                      <a:r>
                        <a:rPr lang="en-GB" sz="1050"/>
                        <a:t>School Mentor Meeting</a:t>
                      </a:r>
                    </a:p>
                  </a:txBody>
                  <a:tcPr>
                    <a:solidFill>
                      <a:srgbClr val="FA06C6"/>
                    </a:solidFill>
                  </a:tcPr>
                </a:tc>
                <a:tc hMerge="1">
                  <a:txBody>
                    <a:bodyPr/>
                    <a:lstStyle/>
                    <a:p>
                      <a:endParaRPr/>
                    </a:p>
                  </a:txBody>
                  <a:tcPr>
                    <a:solidFill>
                      <a:srgbClr val="FA06C6"/>
                    </a:solidFill>
                  </a:tcPr>
                </a:tc>
                <a:extLst>
                  <a:ext uri="{0D108BD9-81ED-4DB2-BD59-A6C34878D82A}">
                    <a16:rowId xmlns:a16="http://schemas.microsoft.com/office/drawing/2014/main" val="1766025349"/>
                  </a:ext>
                </a:extLst>
              </a:tr>
              <a:tr h="491622">
                <a:tc vMerge="1">
                  <a:txBody>
                    <a:bodyPr/>
                    <a:lstStyle/>
                    <a:p>
                      <a:endParaRPr lang="en-GB"/>
                    </a:p>
                  </a:txBody>
                  <a:tcPr/>
                </a:tc>
                <a:tc>
                  <a:txBody>
                    <a:bodyPr/>
                    <a:lstStyle/>
                    <a:p>
                      <a:pPr algn="ctr"/>
                      <a:r>
                        <a:rPr lang="en-GB" sz="1000"/>
                        <a:t>23/03/26</a:t>
                      </a:r>
                    </a:p>
                    <a:p>
                      <a:pPr algn="ctr"/>
                      <a:r>
                        <a:rPr lang="en-GB" sz="1000"/>
                        <a:t>(5 Days)</a:t>
                      </a:r>
                    </a:p>
                  </a:txBody>
                  <a:tcPr/>
                </a:tc>
                <a:tc>
                  <a:txBody>
                    <a:bodyPr/>
                    <a:lstStyle/>
                    <a:p>
                      <a:r>
                        <a:rPr lang="en-GB" sz="1050"/>
                        <a:t>Independent teaching – plan and deliver a whole lesson</a:t>
                      </a:r>
                      <a:endParaRPr lang="en-GB" sz="1050" kern="1200">
                        <a:solidFill>
                          <a:schemeClr val="dk1"/>
                        </a:solidFill>
                        <a:effectLst/>
                        <a:latin typeface="+mn-lt"/>
                        <a:ea typeface="+mn-ea"/>
                        <a:cs typeface="+mn-cs"/>
                      </a:endParaRPr>
                    </a:p>
                    <a:p>
                      <a:pPr lvl="0">
                        <a:buNone/>
                      </a:pPr>
                      <a:r>
                        <a:rPr lang="en-GB" sz="1050"/>
                        <a:t> ( 2.5 hours </a:t>
                      </a:r>
                      <a:r>
                        <a:rPr lang="en-GB" sz="1050" b="1"/>
                        <a:t>minimum</a:t>
                      </a:r>
                      <a:r>
                        <a:rPr lang="en-GB" sz="1050"/>
                        <a:t> whole class teaching)</a:t>
                      </a:r>
                    </a:p>
                  </a:txBody>
                  <a:tcPr/>
                </a:tc>
                <a:tc>
                  <a:txBody>
                    <a:bodyPr/>
                    <a:lstStyle/>
                    <a:p>
                      <a:pPr lvl="0">
                        <a:buNone/>
                      </a:pPr>
                      <a:r>
                        <a:rPr lang="en-GB" sz="1050"/>
                        <a:t>As above</a:t>
                      </a:r>
                    </a:p>
                  </a:txBody>
                  <a:tcPr/>
                </a:tc>
                <a:tc gridSpan="2">
                  <a:txBody>
                    <a:bodyPr/>
                    <a:lstStyle/>
                    <a:p>
                      <a:r>
                        <a:rPr lang="en-GB" sz="1050"/>
                        <a:t>School mentor Meeting</a:t>
                      </a:r>
                    </a:p>
                  </a:txBody>
                  <a:tcPr>
                    <a:solidFill>
                      <a:srgbClr val="FA06C6"/>
                    </a:solidFill>
                  </a:tcPr>
                </a:tc>
                <a:tc hMerge="1">
                  <a:txBody>
                    <a:bodyPr/>
                    <a:lstStyle/>
                    <a:p>
                      <a:endParaRPr/>
                    </a:p>
                  </a:txBody>
                  <a:tcPr>
                    <a:solidFill>
                      <a:schemeClr val="accent5">
                        <a:lumMod val="20000"/>
                        <a:lumOff val="80000"/>
                      </a:schemeClr>
                    </a:solidFill>
                  </a:tcPr>
                </a:tc>
                <a:extLst>
                  <a:ext uri="{0D108BD9-81ED-4DB2-BD59-A6C34878D82A}">
                    <a16:rowId xmlns:a16="http://schemas.microsoft.com/office/drawing/2014/main" val="1319557138"/>
                  </a:ext>
                </a:extLst>
              </a:tr>
              <a:tr h="626709">
                <a:tc vMerge="1">
                  <a:txBody>
                    <a:bodyPr/>
                    <a:lstStyle/>
                    <a:p>
                      <a:endParaRPr lang="en-GB"/>
                    </a:p>
                  </a:txBody>
                  <a:tcPr/>
                </a:tc>
                <a:tc>
                  <a:txBody>
                    <a:bodyPr/>
                    <a:lstStyle/>
                    <a:p>
                      <a:pPr algn="ctr"/>
                      <a:r>
                        <a:rPr lang="en-GB" sz="1000"/>
                        <a:t>30/4/26</a:t>
                      </a:r>
                    </a:p>
                    <a:p>
                      <a:pPr algn="ctr"/>
                      <a:r>
                        <a:rPr lang="en-GB" sz="1000"/>
                        <a:t>(3 Days)</a:t>
                      </a:r>
                      <a:endParaRPr lang="en-GB"/>
                    </a:p>
                  </a:txBody>
                  <a:tcPr/>
                </a:tc>
                <a:tc>
                  <a:txBody>
                    <a:bodyPr/>
                    <a:lstStyle/>
                    <a:p>
                      <a:r>
                        <a:rPr lang="en-GB" sz="1050"/>
                        <a:t>Embrace the last three days in school</a:t>
                      </a:r>
                    </a:p>
                  </a:txBody>
                  <a:tcPr/>
                </a:tc>
                <a:tc>
                  <a:txBody>
                    <a:bodyPr/>
                    <a:lstStyle/>
                    <a:p>
                      <a:r>
                        <a:rPr lang="en-GB" sz="1050"/>
                        <a:t>As above</a:t>
                      </a:r>
                    </a:p>
                  </a:txBody>
                  <a:tcPr/>
                </a:tc>
                <a:tc>
                  <a:txBody>
                    <a:bodyPr/>
                    <a:lstStyle/>
                    <a:p>
                      <a:endParaRPr lang="en-GB"/>
                    </a:p>
                  </a:txBody>
                  <a:tcPr>
                    <a:solidFill>
                      <a:schemeClr val="accent5">
                        <a:lumMod val="20000"/>
                        <a:lumOff val="80000"/>
                      </a:schemeClr>
                    </a:solidFill>
                  </a:tcPr>
                </a:tc>
                <a:tc>
                  <a:txBody>
                    <a:bodyPr/>
                    <a:lstStyle/>
                    <a:p>
                      <a:r>
                        <a:rPr lang="en-GB" sz="1200"/>
                        <a:t>End of Placement Report</a:t>
                      </a:r>
                      <a:endParaRPr lang="en-GB" sz="1050"/>
                    </a:p>
                  </a:txBody>
                  <a:tcPr>
                    <a:solidFill>
                      <a:schemeClr val="accent5">
                        <a:lumMod val="20000"/>
                        <a:lumOff val="80000"/>
                      </a:schemeClr>
                    </a:solidFill>
                  </a:tcPr>
                </a:tc>
                <a:extLst>
                  <a:ext uri="{0D108BD9-81ED-4DB2-BD59-A6C34878D82A}">
                    <a16:rowId xmlns:a16="http://schemas.microsoft.com/office/drawing/2014/main" val="3316905508"/>
                  </a:ext>
                </a:extLst>
              </a:tr>
            </a:tbl>
          </a:graphicData>
        </a:graphic>
      </p:graphicFrame>
      <p:cxnSp>
        <p:nvCxnSpPr>
          <p:cNvPr id="3" name="Straight Arrow Connector 2">
            <a:extLst>
              <a:ext uri="{FF2B5EF4-FFF2-40B4-BE49-F238E27FC236}">
                <a16:creationId xmlns:a16="http://schemas.microsoft.com/office/drawing/2014/main" id="{69E6E89F-8D5D-990E-9662-DC5591D38DCC}"/>
              </a:ext>
            </a:extLst>
          </p:cNvPr>
          <p:cNvCxnSpPr>
            <a:cxnSpLocks/>
          </p:cNvCxnSpPr>
          <p:nvPr/>
        </p:nvCxnSpPr>
        <p:spPr>
          <a:xfrm>
            <a:off x="11969262" y="4466492"/>
            <a:ext cx="0" cy="2168770"/>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709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10">
            <a:extLst>
              <a:ext uri="{FF2B5EF4-FFF2-40B4-BE49-F238E27FC236}">
                <a16:creationId xmlns:a16="http://schemas.microsoft.com/office/drawing/2014/main" id="{C727E50E-37EC-F9F5-2F0A-4498936862F3}"/>
              </a:ext>
            </a:extLst>
          </p:cNvPr>
          <p:cNvGraphicFramePr>
            <a:graphicFrameLocks/>
          </p:cNvGraphicFramePr>
          <p:nvPr>
            <p:extLst>
              <p:ext uri="{D42A27DB-BD31-4B8C-83A1-F6EECF244321}">
                <p14:modId xmlns:p14="http://schemas.microsoft.com/office/powerpoint/2010/main" val="4277468440"/>
              </p:ext>
            </p:extLst>
          </p:nvPr>
        </p:nvGraphicFramePr>
        <p:xfrm>
          <a:off x="1" y="0"/>
          <a:ext cx="12242802" cy="7026442"/>
        </p:xfrm>
        <a:graphic>
          <a:graphicData uri="http://schemas.openxmlformats.org/drawingml/2006/table">
            <a:tbl>
              <a:tblPr>
                <a:tableStyleId>{5C22544A-7EE6-4342-B048-85BDC9FD1C3A}</a:tableStyleId>
              </a:tblPr>
              <a:tblGrid>
                <a:gridCol w="1585731">
                  <a:extLst>
                    <a:ext uri="{9D8B030D-6E8A-4147-A177-3AD203B41FA5}">
                      <a16:colId xmlns:a16="http://schemas.microsoft.com/office/drawing/2014/main" val="4171999810"/>
                    </a:ext>
                  </a:extLst>
                </a:gridCol>
                <a:gridCol w="2302765">
                  <a:extLst>
                    <a:ext uri="{9D8B030D-6E8A-4147-A177-3AD203B41FA5}">
                      <a16:colId xmlns:a16="http://schemas.microsoft.com/office/drawing/2014/main" val="4076056170"/>
                    </a:ext>
                  </a:extLst>
                </a:gridCol>
                <a:gridCol w="1585696">
                  <a:extLst>
                    <a:ext uri="{9D8B030D-6E8A-4147-A177-3AD203B41FA5}">
                      <a16:colId xmlns:a16="http://schemas.microsoft.com/office/drawing/2014/main" val="3918511809"/>
                    </a:ext>
                  </a:extLst>
                </a:gridCol>
                <a:gridCol w="1603173">
                  <a:extLst>
                    <a:ext uri="{9D8B030D-6E8A-4147-A177-3AD203B41FA5}">
                      <a16:colId xmlns:a16="http://schemas.microsoft.com/office/drawing/2014/main" val="2795175883"/>
                    </a:ext>
                  </a:extLst>
                </a:gridCol>
                <a:gridCol w="1430020">
                  <a:extLst>
                    <a:ext uri="{9D8B030D-6E8A-4147-A177-3AD203B41FA5}">
                      <a16:colId xmlns:a16="http://schemas.microsoft.com/office/drawing/2014/main" val="2625717297"/>
                    </a:ext>
                  </a:extLst>
                </a:gridCol>
                <a:gridCol w="1476024">
                  <a:extLst>
                    <a:ext uri="{9D8B030D-6E8A-4147-A177-3AD203B41FA5}">
                      <a16:colId xmlns:a16="http://schemas.microsoft.com/office/drawing/2014/main" val="2970496562"/>
                    </a:ext>
                  </a:extLst>
                </a:gridCol>
                <a:gridCol w="1425222">
                  <a:extLst>
                    <a:ext uri="{9D8B030D-6E8A-4147-A177-3AD203B41FA5}">
                      <a16:colId xmlns:a16="http://schemas.microsoft.com/office/drawing/2014/main" val="3360857138"/>
                    </a:ext>
                  </a:extLst>
                </a:gridCol>
                <a:gridCol w="834171">
                  <a:extLst>
                    <a:ext uri="{9D8B030D-6E8A-4147-A177-3AD203B41FA5}">
                      <a16:colId xmlns:a16="http://schemas.microsoft.com/office/drawing/2014/main" val="2600671040"/>
                    </a:ext>
                  </a:extLst>
                </a:gridCol>
              </a:tblGrid>
              <a:tr h="686969">
                <a:tc>
                  <a:txBody>
                    <a:bodyPr/>
                    <a:lstStyle/>
                    <a:p>
                      <a:pPr algn="ctr" fontAlgn="b"/>
                      <a:r>
                        <a:rPr lang="en-GB" sz="1000" u="none" strike="noStrike">
                          <a:effectLst/>
                          <a:latin typeface="Arial" panose="020B0604020202020204" pitchFamily="34" charset="0"/>
                          <a:cs typeface="Arial" panose="020B0604020202020204" pitchFamily="34" charset="0"/>
                        </a:rPr>
                        <a:t> TU Semester Week</a:t>
                      </a:r>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baseline="0">
                          <a:solidFill>
                            <a:srgbClr val="000000"/>
                          </a:solidFill>
                          <a:effectLst/>
                          <a:latin typeface="Arial" panose="020B0604020202020204" pitchFamily="34" charset="0"/>
                          <a:cs typeface="Arial" panose="020B0604020202020204" pitchFamily="34" charset="0"/>
                        </a:rPr>
                        <a:t>Teaching Activity</a:t>
                      </a: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1000" b="0" i="0" u="none" strike="noStrike" baseline="0">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Monday</a:t>
                      </a:r>
                    </a:p>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Tuesday</a:t>
                      </a:r>
                    </a:p>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a:latin typeface="Arial" panose="020B0604020202020204" pitchFamily="34" charset="0"/>
                        <a:cs typeface="Arial" panose="020B0604020202020204" pitchFamily="34" charset="0"/>
                      </a:endParaRPr>
                    </a:p>
                    <a:p>
                      <a:pPr algn="ctr"/>
                      <a:r>
                        <a:rPr lang="en-GB" sz="1000">
                          <a:latin typeface="Arial" panose="020B0604020202020204" pitchFamily="34" charset="0"/>
                          <a:cs typeface="Arial" panose="020B0604020202020204" pitchFamily="34" charset="0"/>
                        </a:rPr>
                        <a:t>Wednesday </a:t>
                      </a:r>
                    </a:p>
                    <a:p>
                      <a:pPr algn="ct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a:latin typeface="Arial" panose="020B0604020202020204" pitchFamily="34" charset="0"/>
                          <a:cs typeface="Arial" panose="020B0604020202020204" pitchFamily="34" charset="0"/>
                        </a:rPr>
                        <a:t>Thursday</a:t>
                      </a:r>
                    </a:p>
                    <a:p>
                      <a:pPr algn="ct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a:latin typeface="Arial" panose="020B0604020202020204" pitchFamily="34" charset="0"/>
                          <a:cs typeface="Arial" panose="020B0604020202020204" pitchFamily="34" charset="0"/>
                        </a:rPr>
                        <a:t>Friday</a:t>
                      </a:r>
                    </a:p>
                    <a:p>
                      <a:pPr algn="ct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a:latin typeface="Arial" panose="020B0604020202020204" pitchFamily="34" charset="0"/>
                          <a:cs typeface="Arial" panose="020B0604020202020204" pitchFamily="34" charset="0"/>
                        </a:rPr>
                        <a:t>Number of days completed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0630434"/>
                  </a:ext>
                </a:extLst>
              </a:tr>
              <a:tr h="449580">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1</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22/09/25</a:t>
                      </a:r>
                    </a:p>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endParaRPr lang="en-GB" sz="1000" b="0" i="0" u="none" strike="noStrike">
                        <a:solidFill>
                          <a:srgbClr val="C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 – Tuesday, Thursday and Friday</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Other Scheduled Learning – online or educational visits - Wednesday</a:t>
                      </a:r>
                    </a:p>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a:ea typeface="+mn-ea"/>
                        <a:cs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rowSpan="6"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rowSpan="6">
                  <a:txBody>
                    <a:bodyPr/>
                    <a:lstStyle/>
                    <a:p>
                      <a:pPr algn="ctr" fontAlgn="b"/>
                      <a:r>
                        <a:rPr lang="en-GB" sz="1000" b="0" i="0" u="none" strike="noStrike">
                          <a:solidFill>
                            <a:srgbClr val="000000"/>
                          </a:solidFill>
                          <a:effectLst/>
                          <a:latin typeface="+mj-lt"/>
                        </a:rPr>
                        <a:t>Generally </a:t>
                      </a:r>
                    </a:p>
                    <a:p>
                      <a:pPr algn="ctr" fontAlgn="b"/>
                      <a:r>
                        <a:rPr lang="en-GB" sz="1000" b="0" i="0" u="none" strike="noStrike">
                          <a:solidFill>
                            <a:srgbClr val="000000"/>
                          </a:solidFill>
                          <a:effectLst/>
                          <a:latin typeface="+mj-lt"/>
                        </a:rPr>
                        <a:t>Study 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rowSpan="6">
                  <a:txBody>
                    <a:bodyPr/>
                    <a:lstStyle/>
                    <a:p>
                      <a:pPr algn="ctr"/>
                      <a:r>
                        <a:rPr lang="en-GB" sz="1000"/>
                        <a:t>Teesside Campus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rowSpan="6">
                  <a:txBody>
                    <a:bodyPr/>
                    <a:lstStyle/>
                    <a:p>
                      <a:pPr algn="ctr" fontAlgn="b"/>
                      <a:r>
                        <a:rPr lang="en-GB" sz="1000" b="0" i="0" u="none" strike="noStrike" kern="1200">
                          <a:solidFill>
                            <a:srgbClr val="000000"/>
                          </a:solidFill>
                          <a:effectLst/>
                          <a:latin typeface="+mn-lt"/>
                          <a:ea typeface="+mn-ea"/>
                          <a:cs typeface="+mn-cs"/>
                        </a:rPr>
                        <a:t>Generally </a:t>
                      </a:r>
                    </a:p>
                    <a:p>
                      <a:pPr algn="ctr" fontAlgn="b"/>
                      <a:r>
                        <a:rPr lang="en-GB" sz="1000" b="0" i="0" u="none" strike="noStrike" kern="1200">
                          <a:solidFill>
                            <a:srgbClr val="000000"/>
                          </a:solidFill>
                          <a:effectLst/>
                          <a:latin typeface="+mn-lt"/>
                          <a:ea typeface="+mn-ea"/>
                          <a:cs typeface="+mn-cs"/>
                        </a:rPr>
                        <a:t>Study Day</a:t>
                      </a:r>
                    </a:p>
                    <a:p>
                      <a:pPr algn="ctr"/>
                      <a:endParaRPr lang="en-GB" sz="1000">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75000"/>
                      </a:schemeClr>
                    </a:solidFill>
                  </a:tcPr>
                </a:tc>
                <a:tc rowSpan="6">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1452643"/>
                  </a:ext>
                </a:extLst>
              </a:tr>
              <a:tr h="309253">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2</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29/09/25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vMerge="1">
                  <a:txBody>
                    <a:bodyPr/>
                    <a:lstStyle/>
                    <a:p>
                      <a:pPr algn="ctr" fontAlgn="b"/>
                      <a:endParaRPr kumimoji="0" lang="en-US" sz="1000" b="0" i="0" u="none" strike="noStrike" kern="1200" cap="none" spc="0" normalizeH="0" baseline="0" noProof="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72476394"/>
                  </a:ext>
                </a:extLst>
              </a:tr>
              <a:tr h="299720">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3</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6/10/25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vMerge="1">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4045273015"/>
                  </a:ext>
                </a:extLst>
              </a:tr>
              <a:tr h="411459">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4</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13/10/25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vMerge="1">
                  <a:txBody>
                    <a:bodyPr/>
                    <a:lstStyle/>
                    <a:p>
                      <a:pPr algn="ctr" fontAlgn="b"/>
                      <a:endParaRPr lang="en-GB" sz="1000" u="none" strike="noStrike">
                        <a:effectLst/>
                        <a:highlight>
                          <a:srgbClr val="FFFF00"/>
                        </a:highligh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vMerge="1">
                  <a:txBody>
                    <a:bodyPr/>
                    <a:lstStyle/>
                    <a:p>
                      <a:endParaRPr lang="en-GB"/>
                    </a:p>
                  </a:txBody>
                  <a:tcPr/>
                </a:tc>
                <a:tc vMerge="1">
                  <a:txBody>
                    <a:bodyPr/>
                    <a:lstStyle/>
                    <a:p>
                      <a:pPr algn="ctr" fontAlgn="b"/>
                      <a:endParaRPr lang="en-GB" sz="1400" u="none" strike="noStrike">
                        <a:effectLst/>
                        <a:highlight>
                          <a:srgbClr val="FFFF00"/>
                        </a:highlight>
                      </a:endParaRPr>
                    </a:p>
                  </a:txBody>
                  <a:tcPr marL="0" marR="0" marT="0" marB="0" anchor="ct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729558602"/>
                  </a:ext>
                </a:extLst>
              </a:tr>
              <a:tr h="424805">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5</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20/10/25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vMerge="1">
                  <a:txBody>
                    <a:bodyPr/>
                    <a:lstStyle/>
                    <a:p>
                      <a:pPr algn="ctr" fontAlgn="b"/>
                      <a:endParaRPr lang="en-GB" sz="1000" b="0" i="0" u="none" strike="noStrike" baseline="0">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vMerge="1">
                  <a:txBody>
                    <a:bodyPr/>
                    <a:lstStyle/>
                    <a:p>
                      <a:pPr algn="ctr" fontAlgn="b"/>
                      <a:endParaRPr lang="en-GB" sz="1400" b="0" i="0" u="none" strike="noStrike">
                        <a:solidFill>
                          <a:srgbClr val="000000"/>
                        </a:solidFill>
                        <a:effectLst/>
                        <a:latin typeface="Calibri" panose="020F0502020204030204" pitchFamily="34" charset="0"/>
                      </a:endParaRPr>
                    </a:p>
                  </a:txBody>
                  <a:tcPr marL="0" marR="0" marT="0" marB="0" anchor="ctr"/>
                </a:tc>
                <a:tc vMerge="1">
                  <a:txBody>
                    <a:bodyPr/>
                    <a:lstStyle/>
                    <a:p>
                      <a:endParaRPr lang="en-GB"/>
                    </a:p>
                  </a:txBody>
                  <a:tcPr>
                    <a:lnL w="12700" cap="flat" cmpd="sng" algn="ctr">
                      <a:solidFill>
                        <a:schemeClr val="tx1"/>
                      </a:solidFill>
                      <a:prstDash val="solid"/>
                      <a:round/>
                      <a:headEnd type="none" w="med" len="med"/>
                      <a:tailEnd type="none" w="med" len="med"/>
                    </a:lnL>
                  </a:tcPr>
                </a:tc>
                <a:tc vMerge="1">
                  <a:txBody>
                    <a:bodyPr/>
                    <a:lstStyle/>
                    <a:p>
                      <a:endParaRPr lang="en-GB"/>
                    </a:p>
                  </a:txBody>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59455853"/>
                  </a:ext>
                </a:extLst>
              </a:tr>
              <a:tr h="449580">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6</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27/10/25</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FF0000"/>
                          </a:solidFill>
                          <a:effectLst/>
                          <a:latin typeface="Arial" panose="020B0604020202020204" pitchFamily="34" charset="0"/>
                          <a:cs typeface="Arial" panose="020B0604020202020204" pitchFamily="34" charset="0"/>
                        </a:rPr>
                        <a:t>Half-Term</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a:ea typeface="+mn-ea"/>
                        <a:cs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vMerge="1">
                  <a:txBody>
                    <a:bodyPr/>
                    <a:lstStyle/>
                    <a:p>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vMerge="1">
                  <a:txBody>
                    <a:bodyPr/>
                    <a:lstStyle/>
                    <a:p>
                      <a:pPr algn="ctr" fontAlgn="b"/>
                      <a:endParaRPr lang="en-GB" sz="1400" b="0" i="0" u="none" strike="noStrike">
                        <a:solidFill>
                          <a:srgbClr val="000000"/>
                        </a:solidFill>
                        <a:effectLst/>
                        <a:highlight>
                          <a:srgbClr val="FFFF00"/>
                        </a:highligh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tcPr>
                </a:tc>
                <a:tc vMerge="1">
                  <a:txBody>
                    <a:bodyPr/>
                    <a:lstStyle/>
                    <a:p>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92D050"/>
                    </a:solidFill>
                  </a:tcPr>
                </a:tc>
                <a:tc vMerge="1">
                  <a:txBody>
                    <a:bodyPr/>
                    <a:lstStyle/>
                    <a:p>
                      <a:endParaRPr lang="en-GB"/>
                    </a:p>
                  </a:txBody>
                  <a:tcPr/>
                </a:tc>
                <a:tc vMerge="1">
                  <a:txBody>
                    <a:bodyPr/>
                    <a:lstStyle/>
                    <a:p>
                      <a:pPr algn="ctr"/>
                      <a:endParaRPr lang="en-GB" sz="1000">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1294611"/>
                  </a:ext>
                </a:extLst>
              </a:tr>
              <a:tr h="449580">
                <a:tc>
                  <a:txBody>
                    <a:bodyPr/>
                    <a:lstStyle/>
                    <a:p>
                      <a:pPr algn="ctr"/>
                      <a:r>
                        <a:rPr lang="en-GB" sz="1000" b="0" i="0" u="none" strike="noStrike">
                          <a:solidFill>
                            <a:srgbClr val="000000"/>
                          </a:solidFill>
                          <a:effectLst/>
                          <a:latin typeface="Arial" panose="020B0604020202020204" pitchFamily="34" charset="0"/>
                          <a:cs typeface="Arial" panose="020B0604020202020204" pitchFamily="34" charset="0"/>
                        </a:rPr>
                        <a:t>7</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3/11/25</a:t>
                      </a:r>
                    </a:p>
                    <a:p>
                      <a:pPr algn="ct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a:latin typeface="Arial" panose="020B0604020202020204" pitchFamily="34" charset="0"/>
                          <a:cs typeface="Arial" panose="020B0604020202020204" pitchFamily="34" charset="0"/>
                        </a:rPr>
                        <a:t>Small group support as directed by mentor</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a:effectLst/>
                          <a:latin typeface="Arial"/>
                          <a:ea typeface="Times New Roman" panose="02020603050405020304" pitchFamily="18" charset="0"/>
                          <a:cs typeface="Arial"/>
                        </a:rPr>
                        <a:t>Study Day</a:t>
                      </a:r>
                      <a:endParaRPr kumimoji="0" lang="en-GB" sz="1000" b="0" i="0" u="none" strike="noStrike" kern="1200" cap="none" spc="0" normalizeH="0" baseline="0" noProof="0">
                        <a:ln>
                          <a:noFill/>
                        </a:ln>
                        <a:solidFill>
                          <a:srgbClr val="000000"/>
                        </a:solidFill>
                        <a:effectLst/>
                        <a:uLnTx/>
                        <a:uFillTx/>
                        <a:latin typeface="Arial"/>
                        <a:ea typeface="+mn-ea"/>
                        <a:cs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r>
                        <a:rPr lang="en-GB" sz="1000"/>
                        <a:t>Placement begins</a:t>
                      </a:r>
                    </a:p>
                    <a:p>
                      <a:r>
                        <a:rPr lang="en-GB" sz="1000"/>
                        <a:t>Students will be in school Tuesday, Wednesday and Thursday.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Clinic</a:t>
                      </a:r>
                      <a:endParaRPr lang="en-GB" sz="1000"/>
                    </a:p>
                    <a:p>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5205573"/>
                  </a:ext>
                </a:extLst>
              </a:tr>
              <a:tr h="1168908">
                <a:tc>
                  <a:txBody>
                    <a:bodyPr/>
                    <a:lstStyle/>
                    <a:p>
                      <a:pPr algn="ctr"/>
                      <a:r>
                        <a:rPr lang="en-GB" sz="1000" b="0" i="0" u="none" strike="noStrike">
                          <a:solidFill>
                            <a:srgbClr val="000000"/>
                          </a:solidFill>
                          <a:effectLst/>
                          <a:latin typeface="Arial" panose="020B0604020202020204" pitchFamily="34" charset="0"/>
                          <a:cs typeface="Arial" panose="020B0604020202020204" pitchFamily="34" charset="0"/>
                        </a:rPr>
                        <a:t>8</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10/11/25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GB" sz="1000">
                          <a:latin typeface="Arial" panose="020B0604020202020204" pitchFamily="34" charset="0"/>
                          <a:cs typeface="Arial" panose="020B0604020202020204" pitchFamily="34" charset="0"/>
                        </a:rPr>
                        <a:t>Continue to work with small groups of children supporting learning as directed by mentor.</a:t>
                      </a:r>
                    </a:p>
                    <a:p>
                      <a:pPr algn="l"/>
                      <a:r>
                        <a:rPr lang="en-GB" sz="1000" kern="1200">
                          <a:solidFill>
                            <a:schemeClr val="dk1"/>
                          </a:solidFill>
                          <a:effectLst/>
                          <a:latin typeface="+mn-lt"/>
                          <a:ea typeface="+mn-ea"/>
                          <a:cs typeface="+mn-cs"/>
                        </a:rPr>
                        <a:t>Read whole class story to the whole group or take registration – practice your teacher voice when working with the whole class.</a:t>
                      </a:r>
                      <a:r>
                        <a:rPr lang="en-GB" sz="1800" kern="1200">
                          <a:solidFill>
                            <a:schemeClr val="dk1"/>
                          </a:solidFill>
                          <a:effectLst/>
                          <a:latin typeface="+mn-lt"/>
                          <a:ea typeface="+mn-ea"/>
                          <a:cs typeface="+mn-cs"/>
                        </a:rPr>
                        <a:t> </a:t>
                      </a: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a:effectLst/>
                          <a:latin typeface="Arial" panose="020B0604020202020204" pitchFamily="34" charset="0"/>
                          <a:ea typeface="Times New Roman" panose="02020603050405020304" pitchFamily="18" charset="0"/>
                          <a:cs typeface="Arial" panose="020B0604020202020204" pitchFamily="34" charset="0"/>
                        </a:rPr>
                        <a:t>Study Day</a:t>
                      </a:r>
                      <a:endPar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r>
                        <a:rPr lang="en-GB" sz="1000">
                          <a:latin typeface="Arial" panose="020B0604020202020204" pitchFamily="34" charset="0"/>
                          <a:cs typeface="Arial" panose="020B0604020202020204" pitchFamily="34" charset="0"/>
                        </a:rPr>
                        <a:t>Placement – 3 days </a:t>
                      </a:r>
                    </a:p>
                    <a:p>
                      <a:pPr algn="ctr"/>
                      <a:r>
                        <a:rPr lang="en-GB" sz="1000">
                          <a:latin typeface="Arial" panose="020B0604020202020204" pitchFamily="34" charset="0"/>
                          <a:cs typeface="Arial" panose="020B0604020202020204" pitchFamily="34" charset="0"/>
                        </a:rPr>
                        <a:t>Tuesday, Wednesday and Thursday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Clinic</a:t>
                      </a:r>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1638663"/>
                  </a:ext>
                </a:extLst>
              </a:tr>
              <a:tr h="449580">
                <a:tc>
                  <a:txBody>
                    <a:bodyPr/>
                    <a:lstStyle/>
                    <a:p>
                      <a:pPr algn="ctr"/>
                      <a:r>
                        <a:rPr lang="en-GB" sz="1000" b="0" i="0" u="none" strike="noStrike">
                          <a:solidFill>
                            <a:srgbClr val="000000"/>
                          </a:solidFill>
                          <a:effectLst/>
                          <a:latin typeface="Arial" panose="020B0604020202020204" pitchFamily="34" charset="0"/>
                          <a:cs typeface="Arial" panose="020B0604020202020204" pitchFamily="34" charset="0"/>
                        </a:rPr>
                        <a:t>9</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17/11/25</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latin typeface="+mn-lt"/>
                          <a:cs typeface="Arial"/>
                        </a:rPr>
                        <a:t>Continue to work with small groups of children as directed by teacher. </a:t>
                      </a:r>
                      <a:r>
                        <a:rPr lang="en-GB" sz="1000" b="1" kern="1200">
                          <a:solidFill>
                            <a:schemeClr val="dk1"/>
                          </a:solidFill>
                          <a:effectLst/>
                          <a:latin typeface="+mn-lt"/>
                          <a:ea typeface="+mn-ea"/>
                          <a:cs typeface="+mn-cs"/>
                        </a:rPr>
                        <a:t>Plan</a:t>
                      </a:r>
                      <a:r>
                        <a:rPr lang="en-GB" sz="1000" kern="1200">
                          <a:solidFill>
                            <a:schemeClr val="dk1"/>
                          </a:solidFill>
                          <a:effectLst/>
                          <a:latin typeface="+mn-lt"/>
                          <a:ea typeface="+mn-ea"/>
                          <a:cs typeface="+mn-cs"/>
                        </a:rPr>
                        <a:t> a </a:t>
                      </a:r>
                      <a:r>
                        <a:rPr lang="en-GB" sz="1000" b="1" kern="1200">
                          <a:solidFill>
                            <a:schemeClr val="dk1"/>
                          </a:solidFill>
                          <a:effectLst/>
                          <a:latin typeface="+mn-lt"/>
                          <a:ea typeface="+mn-ea"/>
                          <a:cs typeface="+mn-cs"/>
                        </a:rPr>
                        <a:t>small group session</a:t>
                      </a:r>
                      <a:r>
                        <a:rPr lang="en-GB" sz="1000" kern="1200">
                          <a:solidFill>
                            <a:schemeClr val="dk1"/>
                          </a:solidFill>
                          <a:effectLst/>
                          <a:latin typeface="+mn-lt"/>
                          <a:ea typeface="+mn-ea"/>
                          <a:cs typeface="+mn-cs"/>
                        </a:rPr>
                        <a:t> with your teacher for you to deliver – complete a planning proforma and then deliver the session. </a:t>
                      </a:r>
                      <a:endParaRPr lang="en-GB" sz="1000"/>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a:t>Start to engage in regular whole class activities – reading stories, taking register etc.. One hour by end of week (20 minutes per day</a:t>
                      </a: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000"/>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a:effectLst/>
                          <a:latin typeface="Arial" panose="020B0604020202020204" pitchFamily="34" charset="0"/>
                          <a:ea typeface="Times New Roman" panose="02020603050405020304" pitchFamily="18" charset="0"/>
                          <a:cs typeface="Arial" panose="020B0604020202020204" pitchFamily="34" charset="0"/>
                        </a:rPr>
                        <a:t>Study Day</a:t>
                      </a:r>
                      <a:endPar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r>
                        <a:rPr lang="en-GB" sz="1000">
                          <a:latin typeface="Arial" panose="020B0604020202020204" pitchFamily="34" charset="0"/>
                          <a:cs typeface="Arial" panose="020B0604020202020204" pitchFamily="34" charset="0"/>
                        </a:rPr>
                        <a:t>Placement – 3 days </a:t>
                      </a:r>
                    </a:p>
                    <a:p>
                      <a:pPr algn="ctr"/>
                      <a:r>
                        <a:rPr lang="en-GB" sz="1000">
                          <a:latin typeface="Arial" panose="020B0604020202020204" pitchFamily="34" charset="0"/>
                          <a:cs typeface="Arial" panose="020B0604020202020204" pitchFamily="34" charset="0"/>
                        </a:rPr>
                        <a:t>Tuesday, Wednesday and Thursday</a:t>
                      </a:r>
                    </a:p>
                    <a:p>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Clinic</a:t>
                      </a:r>
                      <a:endParaRPr lang="en-GB" sz="1000"/>
                    </a:p>
                    <a:p>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6920242"/>
                  </a:ext>
                </a:extLst>
              </a:tr>
              <a:tr h="347636">
                <a:tc>
                  <a:txBody>
                    <a:bodyPr/>
                    <a:lstStyle/>
                    <a:p>
                      <a:pPr lvl="0" algn="ctr">
                        <a:buNone/>
                      </a:pPr>
                      <a:r>
                        <a:rPr lang="en-GB" sz="1000"/>
                        <a:t>10</a:t>
                      </a:r>
                      <a:endParaRPr lang="en-US" sz="1000"/>
                    </a:p>
                    <a:p>
                      <a:pPr marL="0" marR="0" lvl="0" indent="0" algn="ctr" rtl="0">
                        <a:lnSpc>
                          <a:spcPct val="100000"/>
                        </a:lnSpc>
                        <a:spcBef>
                          <a:spcPts val="0"/>
                        </a:spcBef>
                        <a:spcAft>
                          <a:spcPts val="0"/>
                        </a:spcAft>
                        <a:buClrTx/>
                        <a:buSzTx/>
                        <a:buFontTx/>
                        <a:buNone/>
                      </a:pPr>
                      <a:r>
                        <a:rPr lang="en-GB" sz="1000"/>
                        <a:t>24/11/25</a:t>
                      </a:r>
                    </a:p>
                  </a:txBody>
                  <a:tcPr marL="0" marR="0" marT="0" marB="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endParaRPr lang="en-GB" sz="1000">
                        <a:latin typeface="Arial"/>
                        <a:cs typeface="Arial"/>
                      </a:endParaRPr>
                    </a:p>
                  </a:txBody>
                  <a:tcPr marL="0" marR="0" marT="0" marB="0" anchor="b">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ctr"/>
                      <a:r>
                        <a:rPr lang="en-GB" sz="1000"/>
                        <a:t>Intensive Teaching and Practice 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Intensive teaching and Practice 1</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An introduction to embedding decoding and encoding in early reading and spelling.</a:t>
                      </a:r>
                    </a:p>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p>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endParaRPr lang="en-GB" sz="1000">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1119878"/>
                  </a:ext>
                </a:extLst>
              </a:tr>
              <a:tr h="321243">
                <a:tc>
                  <a:txBody>
                    <a:bodyPr/>
                    <a:lstStyle/>
                    <a:p>
                      <a:pPr lvl="0" algn="ctr">
                        <a:buNone/>
                      </a:pPr>
                      <a:r>
                        <a:rPr lang="en-GB" sz="1000" b="0" i="0" u="none" strike="noStrike">
                          <a:solidFill>
                            <a:srgbClr val="000000"/>
                          </a:solidFill>
                          <a:effectLst/>
                          <a:latin typeface="Arial"/>
                          <a:cs typeface="Arial"/>
                        </a:rPr>
                        <a:t>11</a:t>
                      </a:r>
                      <a:endParaRPr lang="en-US"/>
                    </a:p>
                    <a:p>
                      <a:pPr marL="0" marR="0" lvl="0" indent="0" algn="ctr" rtl="0">
                        <a:lnSpc>
                          <a:spcPct val="100000"/>
                        </a:lnSpc>
                        <a:spcBef>
                          <a:spcPts val="0"/>
                        </a:spcBef>
                        <a:spcAft>
                          <a:spcPts val="0"/>
                        </a:spcAft>
                        <a:buClrTx/>
                        <a:buSzTx/>
                        <a:buFontTx/>
                        <a:buNone/>
                      </a:pPr>
                      <a:r>
                        <a:rPr lang="en-GB" sz="1000">
                          <a:latin typeface="Arial"/>
                          <a:cs typeface="Arial"/>
                        </a:rPr>
                        <a:t>01/12/25</a:t>
                      </a:r>
                      <a:endParaRPr lang="en-GB"/>
                    </a:p>
                  </a:txBody>
                  <a:tcPr marL="0" marR="0" marT="0" marB="0">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tc>
                  <a:txBody>
                    <a:bodyPr/>
                    <a:lstStyle/>
                    <a:p>
                      <a:pPr lvl="0">
                        <a:buNone/>
                      </a:pPr>
                      <a:endParaRPr lang="en-GB" sz="1000">
                        <a:latin typeface="Arial"/>
                        <a:cs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 – Tuesday, Thursday and Friday</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Other Scheduled Learning – online or educational visits - Wednesday</a:t>
                      </a:r>
                    </a:p>
                    <a:p>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 – Tuesday, Thursday and Friday</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Other Scheduled Learning – online or educational visits - Wednesday</a:t>
                      </a:r>
                    </a:p>
                    <a:p>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GB" sz="1000" b="0" i="0" u="none" strike="noStrike" kern="1200">
                          <a:solidFill>
                            <a:srgbClr val="000000"/>
                          </a:solidFill>
                          <a:effectLst/>
                          <a:latin typeface="+mn-lt"/>
                          <a:ea typeface="+mn-ea"/>
                          <a:cs typeface="+mn-cs"/>
                        </a:rPr>
                        <a:t>Generally </a:t>
                      </a:r>
                    </a:p>
                    <a:p>
                      <a:pPr algn="ctr" fontAlgn="b"/>
                      <a:r>
                        <a:rPr lang="en-GB" sz="1000" b="0" i="0" u="none" strike="noStrike" kern="1200">
                          <a:solidFill>
                            <a:srgbClr val="000000"/>
                          </a:solidFill>
                          <a:effectLst/>
                          <a:latin typeface="+mn-lt"/>
                          <a:ea typeface="+mn-ea"/>
                          <a:cs typeface="+mn-cs"/>
                        </a:rPr>
                        <a:t>Study Day</a:t>
                      </a:r>
                    </a:p>
                    <a:p>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Teesside Campus</a:t>
                      </a:r>
                    </a:p>
                    <a:p>
                      <a:pPr algn="ctr"/>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GB" sz="1000" b="0" i="0" u="none" strike="noStrike" kern="1200">
                          <a:solidFill>
                            <a:srgbClr val="000000"/>
                          </a:solidFill>
                          <a:effectLst/>
                          <a:latin typeface="+mn-lt"/>
                          <a:ea typeface="+mn-ea"/>
                          <a:cs typeface="+mn-cs"/>
                        </a:rPr>
                        <a:t>Generally </a:t>
                      </a:r>
                    </a:p>
                    <a:p>
                      <a:pPr algn="ctr" fontAlgn="b"/>
                      <a:r>
                        <a:rPr lang="en-GB" sz="1000" b="0" i="0" u="none" strike="noStrike" kern="1200">
                          <a:solidFill>
                            <a:srgbClr val="000000"/>
                          </a:solidFill>
                          <a:effectLst/>
                          <a:latin typeface="+mn-lt"/>
                          <a:ea typeface="+mn-ea"/>
                          <a:cs typeface="+mn-cs"/>
                        </a:rPr>
                        <a:t>Study 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GB" sz="1000" dirty="0">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69336388"/>
                  </a:ext>
                </a:extLst>
              </a:tr>
            </a:tbl>
          </a:graphicData>
        </a:graphic>
      </p:graphicFrame>
      <p:sp>
        <p:nvSpPr>
          <p:cNvPr id="4" name="TextBox 3">
            <a:extLst>
              <a:ext uri="{FF2B5EF4-FFF2-40B4-BE49-F238E27FC236}">
                <a16:creationId xmlns:a16="http://schemas.microsoft.com/office/drawing/2014/main" id="{A826AD5C-F983-AC5D-A981-2A05DA52A9BE}"/>
              </a:ext>
            </a:extLst>
          </p:cNvPr>
          <p:cNvSpPr txBox="1"/>
          <p:nvPr/>
        </p:nvSpPr>
        <p:spPr>
          <a:xfrm>
            <a:off x="1" y="0"/>
            <a:ext cx="5943600" cy="523220"/>
          </a:xfrm>
          <a:prstGeom prst="rect">
            <a:avLst/>
          </a:prstGeom>
          <a:noFill/>
        </p:spPr>
        <p:txBody>
          <a:bodyPr wrap="square" rtlCol="0">
            <a:spAutoFit/>
          </a:bodyPr>
          <a:lstStyle/>
          <a:p>
            <a:r>
              <a:rPr lang="en-GB" sz="2800"/>
              <a:t>Semester 1</a:t>
            </a:r>
          </a:p>
        </p:txBody>
      </p:sp>
      <p:grpSp>
        <p:nvGrpSpPr>
          <p:cNvPr id="8" name="Group 7">
            <a:extLst>
              <a:ext uri="{FF2B5EF4-FFF2-40B4-BE49-F238E27FC236}">
                <a16:creationId xmlns:a16="http://schemas.microsoft.com/office/drawing/2014/main" id="{9A4412D0-0CF3-6B6D-D10D-ED50D5B1C7A5}"/>
              </a:ext>
            </a:extLst>
          </p:cNvPr>
          <p:cNvGrpSpPr/>
          <p:nvPr/>
        </p:nvGrpSpPr>
        <p:grpSpPr>
          <a:xfrm>
            <a:off x="7217320" y="98324"/>
            <a:ext cx="4048088" cy="534624"/>
            <a:chOff x="3868003" y="1359491"/>
            <a:chExt cx="4337034" cy="534624"/>
          </a:xfrm>
        </p:grpSpPr>
        <p:sp>
          <p:nvSpPr>
            <p:cNvPr id="9" name="TextBox 8">
              <a:extLst>
                <a:ext uri="{FF2B5EF4-FFF2-40B4-BE49-F238E27FC236}">
                  <a16:creationId xmlns:a16="http://schemas.microsoft.com/office/drawing/2014/main" id="{FBE26378-E572-9193-8542-4835A026C9D9}"/>
                </a:ext>
              </a:extLst>
            </p:cNvPr>
            <p:cNvSpPr txBox="1"/>
            <p:nvPr/>
          </p:nvSpPr>
          <p:spPr>
            <a:xfrm>
              <a:off x="3868003" y="1359491"/>
              <a:ext cx="1344078" cy="534624"/>
            </a:xfrm>
            <a:prstGeom prst="rect">
              <a:avLst/>
            </a:prstGeom>
            <a:solidFill>
              <a:srgbClr val="FFC000"/>
            </a:solidFill>
            <a:ln>
              <a:solidFill>
                <a:schemeClr val="tx1"/>
              </a:solidFill>
            </a:ln>
          </p:spPr>
          <p:txBody>
            <a:bodyPr wrap="square" rtlCol="0" anchor="ctr" anchorCtr="0">
              <a:normAutofit/>
            </a:bodyPr>
            <a:lstStyle/>
            <a:p>
              <a:pPr algn="ctr"/>
              <a:r>
                <a:rPr lang="en-GB" sz="1400" dirty="0">
                  <a:latin typeface="Arial" charset="0"/>
                  <a:ea typeface="Arial" charset="0"/>
                  <a:cs typeface="Arial" charset="0"/>
                </a:rPr>
                <a:t>On Campus</a:t>
              </a:r>
            </a:p>
          </p:txBody>
        </p:sp>
        <p:sp>
          <p:nvSpPr>
            <p:cNvPr id="10" name="TextBox 9">
              <a:extLst>
                <a:ext uri="{FF2B5EF4-FFF2-40B4-BE49-F238E27FC236}">
                  <a16:creationId xmlns:a16="http://schemas.microsoft.com/office/drawing/2014/main" id="{4989C629-B5B4-B3F5-2733-7EF0B943F844}"/>
                </a:ext>
              </a:extLst>
            </p:cNvPr>
            <p:cNvSpPr txBox="1"/>
            <p:nvPr/>
          </p:nvSpPr>
          <p:spPr>
            <a:xfrm>
              <a:off x="5364481" y="1359491"/>
              <a:ext cx="1344078" cy="534624"/>
            </a:xfrm>
            <a:prstGeom prst="rect">
              <a:avLst/>
            </a:prstGeom>
            <a:solidFill>
              <a:srgbClr val="92D050"/>
            </a:solidFill>
            <a:ln>
              <a:solidFill>
                <a:schemeClr val="tx1"/>
              </a:solidFill>
            </a:ln>
          </p:spPr>
          <p:txBody>
            <a:bodyPr wrap="square" rtlCol="0" anchor="ctr" anchorCtr="0">
              <a:normAutofit/>
            </a:bodyPr>
            <a:lstStyle/>
            <a:p>
              <a:pPr algn="ctr"/>
              <a:r>
                <a:rPr lang="en-GB" sz="1400">
                  <a:latin typeface="Arial" charset="0"/>
                  <a:ea typeface="Arial" charset="0"/>
                  <a:cs typeface="Arial" charset="0"/>
                </a:rPr>
                <a:t>In Placement</a:t>
              </a:r>
            </a:p>
          </p:txBody>
        </p:sp>
        <p:sp>
          <p:nvSpPr>
            <p:cNvPr id="11" name="TextBox 10">
              <a:extLst>
                <a:ext uri="{FF2B5EF4-FFF2-40B4-BE49-F238E27FC236}">
                  <a16:creationId xmlns:a16="http://schemas.microsoft.com/office/drawing/2014/main" id="{88D5E5B6-46A9-5B35-BFE4-183CEAACAE58}"/>
                </a:ext>
              </a:extLst>
            </p:cNvPr>
            <p:cNvSpPr txBox="1"/>
            <p:nvPr/>
          </p:nvSpPr>
          <p:spPr>
            <a:xfrm>
              <a:off x="6860959" y="1359491"/>
              <a:ext cx="1344078" cy="534624"/>
            </a:xfrm>
            <a:prstGeom prst="rect">
              <a:avLst/>
            </a:prstGeom>
            <a:solidFill>
              <a:srgbClr val="00B0F0"/>
            </a:solidFill>
            <a:ln>
              <a:solidFill>
                <a:schemeClr val="tx1"/>
              </a:solidFill>
            </a:ln>
          </p:spPr>
          <p:txBody>
            <a:bodyPr wrap="square" rtlCol="0" anchor="ctr" anchorCtr="0">
              <a:normAutofit/>
            </a:bodyPr>
            <a:lstStyle/>
            <a:p>
              <a:pPr algn="ctr"/>
              <a:r>
                <a:rPr lang="en-GB" sz="1400">
                  <a:latin typeface="Arial" charset="0"/>
                  <a:ea typeface="Arial" charset="0"/>
                  <a:cs typeface="Arial" charset="0"/>
                </a:rPr>
                <a:t>IT&amp;P</a:t>
              </a:r>
            </a:p>
          </p:txBody>
        </p:sp>
      </p:grpSp>
    </p:spTree>
    <p:extLst>
      <p:ext uri="{BB962C8B-B14F-4D97-AF65-F5344CB8AC3E}">
        <p14:creationId xmlns:p14="http://schemas.microsoft.com/office/powerpoint/2010/main" val="1356028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0">
            <a:extLst>
              <a:ext uri="{FF2B5EF4-FFF2-40B4-BE49-F238E27FC236}">
                <a16:creationId xmlns:a16="http://schemas.microsoft.com/office/drawing/2014/main" id="{97FED3D6-CC63-4FA0-58FB-2C49653DD793}"/>
              </a:ext>
            </a:extLst>
          </p:cNvPr>
          <p:cNvGraphicFramePr>
            <a:graphicFrameLocks/>
          </p:cNvGraphicFramePr>
          <p:nvPr>
            <p:extLst>
              <p:ext uri="{D42A27DB-BD31-4B8C-83A1-F6EECF244321}">
                <p14:modId xmlns:p14="http://schemas.microsoft.com/office/powerpoint/2010/main" val="2879821142"/>
              </p:ext>
            </p:extLst>
          </p:nvPr>
        </p:nvGraphicFramePr>
        <p:xfrm>
          <a:off x="0" y="0"/>
          <a:ext cx="11677577" cy="5596241"/>
        </p:xfrm>
        <a:graphic>
          <a:graphicData uri="http://schemas.openxmlformats.org/drawingml/2006/table">
            <a:tbl>
              <a:tblPr>
                <a:tableStyleId>{5C22544A-7EE6-4342-B048-85BDC9FD1C3A}</a:tableStyleId>
              </a:tblPr>
              <a:tblGrid>
                <a:gridCol w="1296365">
                  <a:extLst>
                    <a:ext uri="{9D8B030D-6E8A-4147-A177-3AD203B41FA5}">
                      <a16:colId xmlns:a16="http://schemas.microsoft.com/office/drawing/2014/main" val="4171999810"/>
                    </a:ext>
                  </a:extLst>
                </a:gridCol>
                <a:gridCol w="3055874">
                  <a:extLst>
                    <a:ext uri="{9D8B030D-6E8A-4147-A177-3AD203B41FA5}">
                      <a16:colId xmlns:a16="http://schemas.microsoft.com/office/drawing/2014/main" val="2457454646"/>
                    </a:ext>
                  </a:extLst>
                </a:gridCol>
                <a:gridCol w="1063922">
                  <a:extLst>
                    <a:ext uri="{9D8B030D-6E8A-4147-A177-3AD203B41FA5}">
                      <a16:colId xmlns:a16="http://schemas.microsoft.com/office/drawing/2014/main" val="972677650"/>
                    </a:ext>
                  </a:extLst>
                </a:gridCol>
                <a:gridCol w="1054511">
                  <a:extLst>
                    <a:ext uri="{9D8B030D-6E8A-4147-A177-3AD203B41FA5}">
                      <a16:colId xmlns:a16="http://schemas.microsoft.com/office/drawing/2014/main" val="1162695458"/>
                    </a:ext>
                  </a:extLst>
                </a:gridCol>
                <a:gridCol w="1054513">
                  <a:extLst>
                    <a:ext uri="{9D8B030D-6E8A-4147-A177-3AD203B41FA5}">
                      <a16:colId xmlns:a16="http://schemas.microsoft.com/office/drawing/2014/main" val="3178699605"/>
                    </a:ext>
                  </a:extLst>
                </a:gridCol>
                <a:gridCol w="1054511">
                  <a:extLst>
                    <a:ext uri="{9D8B030D-6E8A-4147-A177-3AD203B41FA5}">
                      <a16:colId xmlns:a16="http://schemas.microsoft.com/office/drawing/2014/main" val="1555467399"/>
                    </a:ext>
                  </a:extLst>
                </a:gridCol>
                <a:gridCol w="1054511">
                  <a:extLst>
                    <a:ext uri="{9D8B030D-6E8A-4147-A177-3AD203B41FA5}">
                      <a16:colId xmlns:a16="http://schemas.microsoft.com/office/drawing/2014/main" val="1844413003"/>
                    </a:ext>
                  </a:extLst>
                </a:gridCol>
                <a:gridCol w="1021685">
                  <a:extLst>
                    <a:ext uri="{9D8B030D-6E8A-4147-A177-3AD203B41FA5}">
                      <a16:colId xmlns:a16="http://schemas.microsoft.com/office/drawing/2014/main" val="3559102166"/>
                    </a:ext>
                  </a:extLst>
                </a:gridCol>
                <a:gridCol w="1021685">
                  <a:extLst>
                    <a:ext uri="{9D8B030D-6E8A-4147-A177-3AD203B41FA5}">
                      <a16:colId xmlns:a16="http://schemas.microsoft.com/office/drawing/2014/main" val="2064267431"/>
                    </a:ext>
                  </a:extLst>
                </a:gridCol>
              </a:tblGrid>
              <a:tr h="361199">
                <a:tc>
                  <a:txBody>
                    <a:bodyPr/>
                    <a:lstStyle/>
                    <a:p>
                      <a:pPr algn="ctr" fontAlgn="b"/>
                      <a:r>
                        <a:rPr lang="en-GB" sz="1200" u="none" strike="noStrike">
                          <a:effectLst/>
                          <a:latin typeface="Arial" panose="020B0604020202020204" pitchFamily="34" charset="0"/>
                          <a:cs typeface="Arial" panose="020B0604020202020204" pitchFamily="34" charset="0"/>
                        </a:rPr>
                        <a:t> TU Semester Week</a:t>
                      </a:r>
                      <a:endParaRPr lang="en-GB" sz="12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200" u="none" strike="noStrike">
                          <a:effectLst/>
                          <a:latin typeface="Arial"/>
                          <a:cs typeface="Arial"/>
                        </a:rPr>
                        <a:t>Teaching Activity</a:t>
                      </a:r>
                      <a:endParaRPr lang="en-GB" sz="12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200" b="0" i="0" u="none" strike="noStrike">
                          <a:solidFill>
                            <a:srgbClr val="000000"/>
                          </a:solidFill>
                          <a:effectLst/>
                          <a:latin typeface="Arial" panose="020B0604020202020204" pitchFamily="34" charset="0"/>
                          <a:cs typeface="Arial" panose="020B0604020202020204" pitchFamily="34" charset="0"/>
                        </a:rPr>
                        <a:t>Monday</a:t>
                      </a:r>
                    </a:p>
                  </a:txBody>
                  <a:tcPr marL="0" marR="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200" b="0" i="0" u="none" strike="noStrike">
                          <a:solidFill>
                            <a:srgbClr val="000000"/>
                          </a:solidFill>
                          <a:effectLst/>
                          <a:latin typeface="Arial" panose="020B0604020202020204" pitchFamily="34" charset="0"/>
                          <a:cs typeface="Arial" panose="020B0604020202020204" pitchFamily="34" charset="0"/>
                        </a:rPr>
                        <a:t>Tuesday</a:t>
                      </a: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200" b="0" i="0" u="none" strike="noStrike">
                          <a:solidFill>
                            <a:srgbClr val="000000"/>
                          </a:solidFill>
                          <a:effectLst/>
                          <a:latin typeface="Arial" panose="020B0604020202020204" pitchFamily="34" charset="0"/>
                          <a:cs typeface="Arial" panose="020B0604020202020204" pitchFamily="34" charset="0"/>
                        </a:rPr>
                        <a:t>Wednesday</a:t>
                      </a: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200" b="0" i="0" u="none" strike="noStrike">
                          <a:solidFill>
                            <a:srgbClr val="000000"/>
                          </a:solidFill>
                          <a:effectLst/>
                          <a:latin typeface="Arial" panose="020B0604020202020204" pitchFamily="34" charset="0"/>
                          <a:cs typeface="Arial" panose="020B0604020202020204" pitchFamily="34" charset="0"/>
                        </a:rPr>
                        <a:t>Thursday</a:t>
                      </a: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200" b="0" i="0" u="none" strike="noStrike">
                          <a:solidFill>
                            <a:srgbClr val="000000"/>
                          </a:solidFill>
                          <a:effectLst/>
                          <a:latin typeface="Arial" panose="020B0604020202020204" pitchFamily="34" charset="0"/>
                          <a:cs typeface="Arial" panose="020B0604020202020204" pitchFamily="34" charset="0"/>
                        </a:rPr>
                        <a:t>Friday</a:t>
                      </a: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050" b="0" i="0" u="none" strike="noStrike">
                          <a:solidFill>
                            <a:srgbClr val="000000"/>
                          </a:solidFill>
                          <a:effectLst/>
                          <a:latin typeface="Arial" panose="020B0604020202020204" pitchFamily="34" charset="0"/>
                          <a:cs typeface="Arial" panose="020B0604020202020204" pitchFamily="34" charset="0"/>
                        </a:rPr>
                        <a:t>Observation and Tripartite Window</a:t>
                      </a:r>
                    </a:p>
                  </a:txBody>
                  <a:tcPr marL="0" marR="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GB" sz="105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0630434"/>
                  </a:ext>
                </a:extLst>
              </a:tr>
              <a:tr h="255150">
                <a:tc>
                  <a:txBody>
                    <a:bodyPr/>
                    <a:lstStyle/>
                    <a:p>
                      <a:pPr algn="ctr" fontAlgn="b"/>
                      <a:r>
                        <a:rPr lang="en-GB" sz="900" b="0" i="0" u="none" strike="noStrike">
                          <a:solidFill>
                            <a:srgbClr val="000000"/>
                          </a:solidFill>
                          <a:effectLst/>
                          <a:latin typeface="Arial" panose="020B0604020202020204" pitchFamily="34" charset="0"/>
                          <a:cs typeface="Arial" panose="020B0604020202020204" pitchFamily="34" charset="0"/>
                        </a:rPr>
                        <a:t>0</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900" b="0" i="0" u="none" strike="noStrike">
                          <a:solidFill>
                            <a:srgbClr val="000000"/>
                          </a:solidFill>
                          <a:effectLst/>
                          <a:latin typeface="Arial" panose="020B0604020202020204" pitchFamily="34" charset="0"/>
                          <a:cs typeface="Arial" panose="020B0604020202020204" pitchFamily="34" charset="0"/>
                        </a:rPr>
                        <a:t>15/12/25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9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gridSpan="5">
                  <a:txBody>
                    <a:bodyPr/>
                    <a:lstStyle/>
                    <a:p>
                      <a:pPr algn="ctr"/>
                      <a:r>
                        <a:rPr lang="en-GB" sz="1200">
                          <a:latin typeface="Arial" panose="020B0604020202020204" pitchFamily="34" charset="0"/>
                          <a:cs typeface="Arial" panose="020B0604020202020204" pitchFamily="34" charset="0"/>
                        </a:rPr>
                        <a:t>Winter Break </a:t>
                      </a:r>
                      <a:endParaRPr lang="en-GB" sz="12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rowSpan="3"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rowSpan="3"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rowSpan="3"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rowSpan="3" hMerge="1">
                  <a:txBody>
                    <a:bodyPr/>
                    <a:lstStyle/>
                    <a:p>
                      <a:endParaRPr lang="en-GB"/>
                    </a:p>
                  </a:txBody>
                  <a:tcPr>
                    <a:lnT w="12700" cap="flat" cmpd="sng" algn="ctr">
                      <a:solidFill>
                        <a:schemeClr val="tx1"/>
                      </a:solidFill>
                      <a:prstDash val="solid"/>
                      <a:round/>
                      <a:headEnd type="none" w="med" len="med"/>
                      <a:tailEnd type="none" w="med" len="med"/>
                    </a:lnT>
                  </a:tcPr>
                </a:tc>
                <a:tc rowSpan="3">
                  <a:txBody>
                    <a:bodyPr/>
                    <a:lstStyle/>
                    <a:p>
                      <a:pPr algn="ctr"/>
                      <a:endParaRPr lang="en-GB" sz="12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rowSpan="3">
                  <a:txBody>
                    <a:bodyPr/>
                    <a:lstStyle/>
                    <a:p>
                      <a:pPr algn="ctr"/>
                      <a:endParaRPr lang="en-GB" sz="12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3923312383"/>
                  </a:ext>
                </a:extLst>
              </a:tr>
              <a:tr h="255150">
                <a:tc>
                  <a:txBody>
                    <a:bodyPr/>
                    <a:lstStyle/>
                    <a:p>
                      <a:pPr algn="ctr" fontAlgn="b"/>
                      <a:r>
                        <a:rPr lang="en-GB" sz="900" b="0" i="0" u="none" strike="noStrike">
                          <a:solidFill>
                            <a:srgbClr val="000000"/>
                          </a:solidFill>
                          <a:effectLst/>
                          <a:latin typeface="Arial" panose="020B0604020202020204" pitchFamily="34" charset="0"/>
                          <a:cs typeface="Arial" panose="020B0604020202020204" pitchFamily="34" charset="0"/>
                        </a:rPr>
                        <a:t>0</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900" b="0" i="0" u="none" strike="noStrike">
                          <a:solidFill>
                            <a:srgbClr val="000000"/>
                          </a:solidFill>
                          <a:effectLst/>
                          <a:latin typeface="Arial" panose="020B0604020202020204" pitchFamily="34" charset="0"/>
                          <a:cs typeface="Arial" panose="020B0604020202020204" pitchFamily="34" charset="0"/>
                        </a:rPr>
                        <a:t>22/12/25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9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vMerge="1">
                  <a:txBody>
                    <a:bodyPr/>
                    <a:lstStyle/>
                    <a:p>
                      <a:pPr algn="ctr"/>
                      <a:endParaRPr lang="en-GB" sz="1200" b="0" i="0" u="none" strike="noStrike">
                        <a:solidFill>
                          <a:srgbClr val="000000"/>
                        </a:solidFill>
                        <a:effectLst/>
                        <a:latin typeface="+mj-lt"/>
                      </a:endParaRPr>
                    </a:p>
                  </a:txBody>
                  <a:tcPr marL="0" marR="0" marT="0" marB="0" anchor="ctr">
                    <a:solidFill>
                      <a:srgbClr val="00B0F0"/>
                    </a:solidFill>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039370349"/>
                  </a:ext>
                </a:extLst>
              </a:tr>
              <a:tr h="255150">
                <a:tc>
                  <a:txBody>
                    <a:bodyPr/>
                    <a:lstStyle/>
                    <a:p>
                      <a:pPr algn="ctr" fontAlgn="b"/>
                      <a:r>
                        <a:rPr lang="en-GB" sz="900" b="0" i="0" u="none" strike="noStrike">
                          <a:solidFill>
                            <a:srgbClr val="000000"/>
                          </a:solidFill>
                          <a:effectLst/>
                          <a:latin typeface="Arial" panose="020B0604020202020204" pitchFamily="34" charset="0"/>
                          <a:cs typeface="Arial" panose="020B0604020202020204" pitchFamily="34" charset="0"/>
                        </a:rPr>
                        <a:t>0</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900" b="0" i="0" u="none" strike="noStrike">
                          <a:solidFill>
                            <a:srgbClr val="000000"/>
                          </a:solidFill>
                          <a:effectLst/>
                          <a:latin typeface="Arial" panose="020B0604020202020204" pitchFamily="34" charset="0"/>
                          <a:cs typeface="Arial" panose="020B0604020202020204" pitchFamily="34" charset="0"/>
                        </a:rPr>
                        <a:t>29/12/25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9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vMerge="1">
                  <a:txBody>
                    <a:bodyPr/>
                    <a:lstStyle/>
                    <a:p>
                      <a:pPr algn="ctr"/>
                      <a:endParaRPr lang="en-GB" sz="1200" b="0" i="0" u="none" strike="noStrike">
                        <a:solidFill>
                          <a:srgbClr val="000000"/>
                        </a:solidFill>
                        <a:effectLst/>
                        <a:latin typeface="+mj-lt"/>
                      </a:endParaRPr>
                    </a:p>
                  </a:txBody>
                  <a:tcPr marL="0" marR="0" marT="0" marB="0" anchor="ctr">
                    <a:solidFill>
                      <a:srgbClr val="00B0F0"/>
                    </a:solidFill>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72061139"/>
                  </a:ext>
                </a:extLst>
              </a:tr>
              <a:tr h="281216">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13</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05/01/26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gridSpan="5">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Assessment weeks – Students will be submitting module assessments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rowSpan="2" hMerge="1">
                  <a:txBody>
                    <a:bodyPr/>
                    <a:lstStyle/>
                    <a:p>
                      <a:endParaRPr lang="en-GB"/>
                    </a:p>
                  </a:txBody>
                  <a:tcPr>
                    <a:lnL w="12700" cap="flat" cmpd="sng" algn="ctr">
                      <a:solidFill>
                        <a:schemeClr val="tx1"/>
                      </a:solidFill>
                      <a:prstDash val="solid"/>
                      <a:round/>
                      <a:headEnd type="none" w="med" len="med"/>
                      <a:tailEnd type="none" w="med" len="med"/>
                    </a:lnL>
                  </a:tcPr>
                </a:tc>
                <a:tc rowSpan="2" hMerge="1">
                  <a:txBody>
                    <a:bodyPr/>
                    <a:lstStyle/>
                    <a:p>
                      <a:endParaRPr lang="en-GB"/>
                    </a:p>
                  </a:txBody>
                  <a:tcPr>
                    <a:lnL w="12700" cap="flat" cmpd="sng" algn="ctr">
                      <a:solidFill>
                        <a:schemeClr val="tx1"/>
                      </a:solidFill>
                      <a:prstDash val="solid"/>
                      <a:round/>
                      <a:headEnd type="none" w="med" len="med"/>
                      <a:tailEnd type="none" w="med" len="med"/>
                    </a:lnL>
                  </a:tcPr>
                </a:tc>
                <a:tc rowSpan="2" hMerge="1">
                  <a:txBody>
                    <a:bodyPr/>
                    <a:lstStyle/>
                    <a:p>
                      <a:endParaRPr lang="en-GB"/>
                    </a:p>
                  </a:txBody>
                  <a:tcPr>
                    <a:lnL w="12700" cap="flat" cmpd="sng" algn="ctr">
                      <a:solidFill>
                        <a:schemeClr val="tx1"/>
                      </a:solidFill>
                      <a:prstDash val="solid"/>
                      <a:round/>
                      <a:headEnd type="none" w="med" len="med"/>
                      <a:tailEnd type="none" w="med" len="med"/>
                    </a:lnL>
                  </a:tcPr>
                </a:tc>
                <a:tc rowSpan="2" hMerge="1">
                  <a:txBody>
                    <a:bodyPr/>
                    <a:lstStyle/>
                    <a:p>
                      <a:endParaRPr lang="en-GB"/>
                    </a:p>
                  </a:txBody>
                  <a:tcPr/>
                </a:tc>
                <a:tc rowSpan="2">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rowSpan="2">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extLst>
                  <a:ext uri="{0D108BD9-81ED-4DB2-BD59-A6C34878D82A}">
                    <a16:rowId xmlns:a16="http://schemas.microsoft.com/office/drawing/2014/main" val="4091452643"/>
                  </a:ext>
                </a:extLst>
              </a:tr>
              <a:tr h="281216">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14</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12/01/26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vMerge="1">
                  <a:txBody>
                    <a:bodyPr/>
                    <a:lstStyle/>
                    <a:p>
                      <a:endParaRPr lang="en-GB"/>
                    </a:p>
                  </a:txBody>
                  <a:tcPr>
                    <a:lnT w="12700" cap="flat" cmpd="sng" algn="ctr">
                      <a:solidFill>
                        <a:schemeClr val="tx1"/>
                      </a:solidFill>
                      <a:prstDash val="solid"/>
                      <a:round/>
                      <a:headEnd type="none" w="med" len="med"/>
                      <a:tailEnd type="none" w="med" len="med"/>
                    </a:lnT>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462401105"/>
                  </a:ext>
                </a:extLst>
              </a:tr>
              <a:tr h="274320">
                <a:tc gridSpan="7">
                  <a:txBody>
                    <a:bodyPr/>
                    <a:lstStyle/>
                    <a:p>
                      <a:pPr algn="ctr" fontAlgn="b"/>
                      <a:r>
                        <a:rPr lang="en-GB" sz="1000" b="0" i="0" u="none" strike="noStrike">
                          <a:solidFill>
                            <a:schemeClr val="bg1"/>
                          </a:solidFill>
                          <a:effectLst/>
                          <a:latin typeface="Arial" panose="020B0604020202020204" pitchFamily="34" charset="0"/>
                          <a:cs typeface="Arial" panose="020B0604020202020204" pitchFamily="34" charset="0"/>
                        </a:rPr>
                        <a:t>Start of Semester 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hMerge="1">
                  <a:txBody>
                    <a:bodyPr/>
                    <a:lstStyle/>
                    <a:p>
                      <a:endParaRPr lang="en-GB"/>
                    </a:p>
                  </a:txBody>
                  <a:tcPr/>
                </a:tc>
                <a:tc hMerge="1">
                  <a:txBody>
                    <a:bodyPr/>
                    <a:lstStyle/>
                    <a:p>
                      <a:endParaRPr lang="en-GB"/>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0809B"/>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tc>
                <a:tc>
                  <a:txBody>
                    <a:bodyPr/>
                    <a:lstStyle/>
                    <a:p>
                      <a:pPr algn="ctr" fontAlgn="b"/>
                      <a:endParaRPr lang="en-GB" sz="1000" b="0" i="0" u="none" strike="noStrike">
                        <a:solidFill>
                          <a:schemeClr val="bg1"/>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fontAlgn="b"/>
                      <a:endParaRPr lang="en-GB" sz="1000" b="0" i="0" u="none" strike="noStrike">
                        <a:solidFill>
                          <a:schemeClr val="bg1"/>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extLst>
                  <a:ext uri="{0D108BD9-81ED-4DB2-BD59-A6C34878D82A}">
                    <a16:rowId xmlns:a16="http://schemas.microsoft.com/office/drawing/2014/main" val="3993610211"/>
                  </a:ext>
                </a:extLst>
              </a:tr>
              <a:tr h="317267">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1</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19/01/26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lang="en-GB" sz="1000">
                          <a:latin typeface="Arial" panose="020B0604020202020204" pitchFamily="34" charset="0"/>
                          <a:cs typeface="Arial" panose="020B0604020202020204" pitchFamily="34" charset="0"/>
                        </a:rPr>
                        <a:t>Study 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5" gridSpan="4">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 – Tuesday, Thursday and Friday</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Other Scheduled Learning – online or educational visits - Wednesday</a:t>
                      </a:r>
                    </a:p>
                    <a:p>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C000"/>
                    </a:solidFill>
                  </a:tcPr>
                </a:tc>
                <a:tc rowSpan="5" hMerge="1">
                  <a:txBody>
                    <a:bodyPr/>
                    <a:lstStyle/>
                    <a:p>
                      <a:endParaRPr lang="en-GB"/>
                    </a:p>
                  </a:txBody>
                  <a:tcPr>
                    <a:lnL w="12700" cap="flat" cmpd="sng" algn="ctr">
                      <a:solidFill>
                        <a:schemeClr val="tx1"/>
                      </a:solidFill>
                      <a:prstDash val="solid"/>
                      <a:round/>
                      <a:headEnd type="none" w="med" len="med"/>
                      <a:tailEnd type="none" w="med" len="med"/>
                    </a:lnL>
                  </a:tcPr>
                </a:tc>
                <a:tc rowSpan="5" hMerge="1">
                  <a:txBody>
                    <a:bodyPr/>
                    <a:lstStyle/>
                    <a:p>
                      <a:endParaRPr lang="en-GB"/>
                    </a:p>
                  </a:txBody>
                  <a:tcPr>
                    <a:lnL w="12700" cap="flat" cmpd="sng" algn="ctr">
                      <a:solidFill>
                        <a:schemeClr val="tx1"/>
                      </a:solidFill>
                      <a:prstDash val="solid"/>
                      <a:round/>
                      <a:headEnd type="none" w="med" len="med"/>
                      <a:tailEnd type="none" w="med" len="med"/>
                    </a:lnL>
                  </a:tcPr>
                </a:tc>
                <a:tc rowSpan="5" hMerge="1">
                  <a:txBody>
                    <a:bodyPr/>
                    <a:lstStyle/>
                    <a:p>
                      <a:endParaRPr lang="en-GB"/>
                    </a:p>
                  </a:txBody>
                  <a:tcPr>
                    <a:lnL w="12700" cap="flat" cmpd="sng" algn="ctr">
                      <a:solidFill>
                        <a:schemeClr val="tx1"/>
                      </a:solidFill>
                      <a:prstDash val="solid"/>
                      <a:round/>
                      <a:headEnd type="none" w="med" len="med"/>
                      <a:tailEnd type="none" w="med" len="med"/>
                    </a:lnL>
                  </a:tcPr>
                </a:tc>
                <a:tc rowSpan="3">
                  <a:txBody>
                    <a:bodyPr/>
                    <a:lstStyle/>
                    <a:p>
                      <a:endParaRPr lang="en-GB" sz="1000">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endParaRPr lang="en-GB" sz="1000">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1709632"/>
                  </a:ext>
                </a:extLst>
              </a:tr>
              <a:tr h="57167">
                <a:tc rowSpan="2">
                  <a:txBody>
                    <a:bodyPr/>
                    <a:lstStyle/>
                    <a:p>
                      <a:pPr algn="ctr"/>
                      <a:r>
                        <a:rPr lang="en-GB" sz="1000" b="0" i="0" u="none" strike="noStrike">
                          <a:solidFill>
                            <a:srgbClr val="000000"/>
                          </a:solidFill>
                          <a:effectLst/>
                          <a:latin typeface="Arial" panose="020B0604020202020204" pitchFamily="34" charset="0"/>
                          <a:cs typeface="Arial" panose="020B0604020202020204" pitchFamily="34" charset="0"/>
                        </a:rPr>
                        <a:t>2</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26/01/26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sz="12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021884"/>
                  </a:ext>
                </a:extLst>
              </a:tr>
              <a:tr h="291667">
                <a:tc vMerge="1">
                  <a:txBody>
                    <a:bodyPr/>
                    <a:lstStyle/>
                    <a:p>
                      <a:endParaRPr lang="en-GB"/>
                    </a:p>
                  </a:txBody>
                  <a:tcPr/>
                </a:tc>
                <a:tc vMerge="1">
                  <a:txBody>
                    <a:bodyPr/>
                    <a:lstStyle/>
                    <a:p>
                      <a:endParaRPr lang="en-GB"/>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Study Day</a:t>
                      </a:r>
                    </a:p>
                    <a:p>
                      <a:pPr algn="ctr"/>
                      <a:endParaRPr lang="en-GB" sz="1000">
                        <a:latin typeface="Arial" panose="020B0604020202020204" pitchFamily="34" charset="0"/>
                        <a:cs typeface="Arial" panose="020B0604020202020204" pitchFamily="34" charset="0"/>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vMerge="1">
                  <a:txBody>
                    <a:bodyPr/>
                    <a:lstStyle/>
                    <a:p>
                      <a:endParaRPr lang="en-GB"/>
                    </a:p>
                  </a:txBody>
                  <a:tcPr>
                    <a:lnL w="12700" cap="flat" cmpd="sng" algn="ctr">
                      <a:solidFill>
                        <a:schemeClr val="tx1"/>
                      </a:solidFill>
                      <a:prstDash val="solid"/>
                      <a:round/>
                      <a:headEnd type="none" w="med" len="med"/>
                      <a:tailEnd type="none" w="med" len="med"/>
                    </a:lnL>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489764746"/>
                  </a:ext>
                </a:extLst>
              </a:tr>
              <a:tr h="82766">
                <a:tc rowSpan="2">
                  <a:txBody>
                    <a:bodyPr/>
                    <a:lstStyle/>
                    <a:p>
                      <a:pPr algn="ctr"/>
                      <a:r>
                        <a:rPr lang="en-GB" sz="1000">
                          <a:latin typeface="Arial" panose="020B0604020202020204" pitchFamily="34" charset="0"/>
                          <a:cs typeface="Arial" panose="020B0604020202020204" pitchFamily="34" charset="0"/>
                        </a:rPr>
                        <a:t>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02/02/26</a:t>
                      </a:r>
                    </a:p>
                    <a:p>
                      <a:pPr algn="ct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gridSpan="4" vMerge="1">
                  <a:txBody>
                    <a:bodyPr/>
                    <a:lstStyle/>
                    <a:p>
                      <a:endParaRPr lang="en-GB"/>
                    </a:p>
                  </a:txBody>
                  <a:tcPr>
                    <a:lnL w="12700" cap="flat" cmpd="sng" algn="ctr">
                      <a:solidFill>
                        <a:schemeClr val="tx1"/>
                      </a:solidFill>
                      <a:prstDash val="solid"/>
                      <a:round/>
                      <a:headEnd type="none" w="med" len="med"/>
                      <a:tailEnd type="none" w="med" len="med"/>
                    </a:lnL>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664244"/>
                  </a:ext>
                </a:extLst>
              </a:tr>
              <a:tr h="374434">
                <a:tc vMerge="1">
                  <a:txBody>
                    <a:bodyPr/>
                    <a:lstStyle/>
                    <a:p>
                      <a:endParaRPr lang="en-GB"/>
                    </a:p>
                  </a:txBody>
                  <a:tcPr/>
                </a:tc>
                <a:tc v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Study Day</a:t>
                      </a:r>
                    </a:p>
                    <a:p>
                      <a:pPr algn="ctr"/>
                      <a:endParaRPr lang="en-GB" sz="1000">
                        <a:latin typeface="Arial" panose="020B0604020202020204" pitchFamily="34" charset="0"/>
                        <a:cs typeface="Arial" panose="020B0604020202020204" pitchFamily="34" charset="0"/>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vMerge="1">
                  <a:txBody>
                    <a:bodyPr/>
                    <a:lstStyle/>
                    <a:p>
                      <a:endParaRPr lang="en-GB"/>
                    </a:p>
                  </a:txBody>
                  <a:tcPr>
                    <a:lnL w="12700" cap="flat" cmpd="sng" algn="ctr">
                      <a:solidFill>
                        <a:schemeClr val="tx1"/>
                      </a:solidFill>
                      <a:prstDash val="solid"/>
                      <a:round/>
                      <a:headEnd type="none" w="med" len="med"/>
                      <a:tailEnd type="none" w="med" len="med"/>
                    </a:lnL>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1415492"/>
                  </a:ext>
                </a:extLst>
              </a:tr>
              <a:tr h="41059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4</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09/02/26</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a:latin typeface="Arial" panose="020B0604020202020204" pitchFamily="34" charset="0"/>
                          <a:cs typeface="Arial" panose="020B0604020202020204" pitchFamily="34" charset="0"/>
                        </a:rPr>
                        <a:t>This week spend some time reminding yourself of the routines and structures in school. Support children in small groups work as directed by your mentor.</a:t>
                      </a:r>
                    </a:p>
                    <a:p>
                      <a:pPr algn="ctr"/>
                      <a:r>
                        <a:rPr lang="en-GB" sz="1000">
                          <a:latin typeface="Arial" panose="020B0604020202020204" pitchFamily="34" charset="0"/>
                          <a:cs typeface="Arial" panose="020B0604020202020204" pitchFamily="34" charset="0"/>
                        </a:rPr>
                        <a:t>Whole class input – </a:t>
                      </a:r>
                      <a:r>
                        <a:rPr lang="en-GB" sz="1000" b="1">
                          <a:latin typeface="Arial" panose="020B0604020202020204" pitchFamily="34" charset="0"/>
                          <a:cs typeface="Arial" panose="020B0604020202020204" pitchFamily="34" charset="0"/>
                        </a:rPr>
                        <a:t>read whole class </a:t>
                      </a:r>
                      <a:r>
                        <a:rPr lang="en-GB" sz="1000">
                          <a:latin typeface="Arial" panose="020B0604020202020204" pitchFamily="34" charset="0"/>
                          <a:cs typeface="Arial" panose="020B0604020202020204" pitchFamily="34" charset="0"/>
                        </a:rPr>
                        <a:t>story and take the register.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Working with small groups – as directed by teacher but transferring planning the lessons </a:t>
                      </a:r>
                      <a:r>
                        <a:rPr lang="en-GB" sz="1000" b="1"/>
                        <a:t>on TU planning proforma</a:t>
                      </a:r>
                      <a:r>
                        <a:rPr lang="en-GB" sz="1000"/>
                        <a:t>.</a:t>
                      </a:r>
                      <a:endParaRPr lang="en-GB" sz="800">
                        <a:latin typeface="Calibri (body"/>
                        <a:cs typeface="Calibri" panose="020F0502020204030204" pitchFamily="34" charset="0"/>
                      </a:endParaRPr>
                    </a:p>
                    <a:p>
                      <a:pPr algn="ctr"/>
                      <a:endParaRPr lang="en-GB" sz="1000">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Study Day</a:t>
                      </a:r>
                    </a:p>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i="0" u="none" strike="noStrike">
                        <a:solidFill>
                          <a:srgbClr val="000000"/>
                        </a:solidFill>
                        <a:effectLst/>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Placement begins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Student will be in placement Tuesday, Wednesday and Thursday.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Clinic</a:t>
                      </a:r>
                      <a:endParaRPr lang="en-GB" sz="1000"/>
                    </a:p>
                    <a:p>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C000"/>
                    </a:solidFill>
                  </a:tcPr>
                </a:tc>
                <a:tc>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12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2520094"/>
                  </a:ext>
                </a:extLst>
              </a:tr>
              <a:tr h="3562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5</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16/02/26</a:t>
                      </a:r>
                      <a:endParaRPr lang="en-GB" sz="1000">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b="0" i="0" u="none" strike="noStrike">
                          <a:solidFill>
                            <a:srgbClr val="000000"/>
                          </a:solidFill>
                          <a:effectLst/>
                          <a:latin typeface="Arial"/>
                          <a:cs typeface="Arial"/>
                        </a:rPr>
                        <a:t>Discuss with your mentor a small group activity you can </a:t>
                      </a:r>
                      <a:r>
                        <a:rPr lang="en-GB" sz="1000" b="1" i="0" u="none" strike="noStrike">
                          <a:solidFill>
                            <a:srgbClr val="000000"/>
                          </a:solidFill>
                          <a:effectLst/>
                          <a:latin typeface="Arial"/>
                          <a:cs typeface="Arial"/>
                        </a:rPr>
                        <a:t>plan and deliver </a:t>
                      </a:r>
                      <a:r>
                        <a:rPr lang="en-GB" sz="1000" b="0" i="0" u="none" strike="noStrike">
                          <a:solidFill>
                            <a:srgbClr val="000000"/>
                          </a:solidFill>
                          <a:effectLst/>
                          <a:latin typeface="Arial"/>
                          <a:cs typeface="Arial"/>
                        </a:rPr>
                        <a:t>with a small group of children.</a:t>
                      </a:r>
                    </a:p>
                    <a:p>
                      <a:pPr algn="ctr"/>
                      <a:endParaRPr lang="en-GB" sz="1000" b="0" i="0" u="none" strike="noStrike">
                        <a:solidFill>
                          <a:srgbClr val="000000"/>
                        </a:solidFill>
                        <a:effectLst/>
                        <a:latin typeface="Arial"/>
                        <a:cs typeface="Arial"/>
                      </a:endParaRPr>
                    </a:p>
                    <a:p>
                      <a:r>
                        <a:rPr lang="en-GB" sz="1000"/>
                        <a:t>Whole class activities as directed by teacher – stories, register, spellings etc. (1.5  hour minimum across week).</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Study Day</a:t>
                      </a:r>
                    </a:p>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Placement continues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Student will be in placement Tuesday, Wednesday and Thursday.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Clinic</a:t>
                      </a:r>
                      <a:endParaRPr lang="en-GB" sz="1000"/>
                    </a:p>
                    <a:p>
                      <a:endParaRPr lang="en-GB"/>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Mentor Formal  Observation Window</a:t>
                      </a:r>
                    </a:p>
                    <a:p>
                      <a:pPr algn="ctr"/>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06C6"/>
                    </a:solidFill>
                  </a:tcPr>
                </a:tc>
                <a:tc>
                  <a:txBody>
                    <a:bodyPr/>
                    <a:lstStyle/>
                    <a:p>
                      <a:pPr algn="ctr"/>
                      <a:r>
                        <a:rPr lang="en-GB" sz="1000"/>
                        <a:t>15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81918685"/>
                  </a:ext>
                </a:extLst>
              </a:tr>
            </a:tbl>
          </a:graphicData>
        </a:graphic>
      </p:graphicFrame>
      <p:grpSp>
        <p:nvGrpSpPr>
          <p:cNvPr id="3" name="Group 2">
            <a:extLst>
              <a:ext uri="{FF2B5EF4-FFF2-40B4-BE49-F238E27FC236}">
                <a16:creationId xmlns:a16="http://schemas.microsoft.com/office/drawing/2014/main" id="{DFADF807-6568-71FA-BB75-356290A35EF9}"/>
              </a:ext>
            </a:extLst>
          </p:cNvPr>
          <p:cNvGrpSpPr/>
          <p:nvPr/>
        </p:nvGrpSpPr>
        <p:grpSpPr>
          <a:xfrm>
            <a:off x="8143912" y="601846"/>
            <a:ext cx="4048088" cy="534624"/>
            <a:chOff x="3868003" y="1359491"/>
            <a:chExt cx="4337034" cy="534624"/>
          </a:xfrm>
        </p:grpSpPr>
        <p:sp>
          <p:nvSpPr>
            <p:cNvPr id="4" name="TextBox 3">
              <a:extLst>
                <a:ext uri="{FF2B5EF4-FFF2-40B4-BE49-F238E27FC236}">
                  <a16:creationId xmlns:a16="http://schemas.microsoft.com/office/drawing/2014/main" id="{1CD26563-0392-5CF6-428A-53836D9795EE}"/>
                </a:ext>
              </a:extLst>
            </p:cNvPr>
            <p:cNvSpPr txBox="1"/>
            <p:nvPr/>
          </p:nvSpPr>
          <p:spPr>
            <a:xfrm>
              <a:off x="3868003" y="1359491"/>
              <a:ext cx="1344078" cy="534624"/>
            </a:xfrm>
            <a:prstGeom prst="rect">
              <a:avLst/>
            </a:prstGeom>
            <a:solidFill>
              <a:srgbClr val="FFC000"/>
            </a:solidFill>
            <a:ln>
              <a:solidFill>
                <a:schemeClr val="tx1"/>
              </a:solidFill>
            </a:ln>
          </p:spPr>
          <p:txBody>
            <a:bodyPr wrap="square" rtlCol="0" anchor="ctr" anchorCtr="0">
              <a:normAutofit/>
            </a:bodyPr>
            <a:lstStyle/>
            <a:p>
              <a:pPr algn="ctr"/>
              <a:r>
                <a:rPr lang="en-GB" sz="1400">
                  <a:latin typeface="Arial" charset="0"/>
                  <a:ea typeface="Arial" charset="0"/>
                  <a:cs typeface="Arial" charset="0"/>
                </a:rPr>
                <a:t>On Campus</a:t>
              </a:r>
            </a:p>
          </p:txBody>
        </p:sp>
        <p:sp>
          <p:nvSpPr>
            <p:cNvPr id="5" name="TextBox 4">
              <a:extLst>
                <a:ext uri="{FF2B5EF4-FFF2-40B4-BE49-F238E27FC236}">
                  <a16:creationId xmlns:a16="http://schemas.microsoft.com/office/drawing/2014/main" id="{82E2AF24-6E9A-5DE4-DE0A-C144F6B9B59F}"/>
                </a:ext>
              </a:extLst>
            </p:cNvPr>
            <p:cNvSpPr txBox="1"/>
            <p:nvPr/>
          </p:nvSpPr>
          <p:spPr>
            <a:xfrm>
              <a:off x="5364481" y="1359491"/>
              <a:ext cx="1344078" cy="534624"/>
            </a:xfrm>
            <a:prstGeom prst="rect">
              <a:avLst/>
            </a:prstGeom>
            <a:solidFill>
              <a:srgbClr val="92D050"/>
            </a:solidFill>
            <a:ln>
              <a:solidFill>
                <a:schemeClr val="tx1"/>
              </a:solidFill>
            </a:ln>
          </p:spPr>
          <p:txBody>
            <a:bodyPr wrap="square" rtlCol="0" anchor="ctr" anchorCtr="0">
              <a:normAutofit/>
            </a:bodyPr>
            <a:lstStyle/>
            <a:p>
              <a:pPr algn="ctr"/>
              <a:r>
                <a:rPr lang="en-GB" sz="1400">
                  <a:latin typeface="Arial" charset="0"/>
                  <a:ea typeface="Arial" charset="0"/>
                  <a:cs typeface="Arial" charset="0"/>
                </a:rPr>
                <a:t>In Placement</a:t>
              </a:r>
            </a:p>
          </p:txBody>
        </p:sp>
        <p:sp>
          <p:nvSpPr>
            <p:cNvPr id="6" name="TextBox 5">
              <a:extLst>
                <a:ext uri="{FF2B5EF4-FFF2-40B4-BE49-F238E27FC236}">
                  <a16:creationId xmlns:a16="http://schemas.microsoft.com/office/drawing/2014/main" id="{0BA19669-CF6D-3399-824E-FAB651B3488E}"/>
                </a:ext>
              </a:extLst>
            </p:cNvPr>
            <p:cNvSpPr txBox="1"/>
            <p:nvPr/>
          </p:nvSpPr>
          <p:spPr>
            <a:xfrm>
              <a:off x="6860959" y="1359491"/>
              <a:ext cx="1344078" cy="534624"/>
            </a:xfrm>
            <a:prstGeom prst="rect">
              <a:avLst/>
            </a:prstGeom>
            <a:solidFill>
              <a:srgbClr val="00B0F0"/>
            </a:solidFill>
            <a:ln>
              <a:solidFill>
                <a:schemeClr val="tx1"/>
              </a:solidFill>
            </a:ln>
          </p:spPr>
          <p:txBody>
            <a:bodyPr wrap="square" rtlCol="0" anchor="ctr" anchorCtr="0">
              <a:normAutofit/>
            </a:bodyPr>
            <a:lstStyle/>
            <a:p>
              <a:pPr algn="ctr"/>
              <a:r>
                <a:rPr lang="en-GB" sz="1400">
                  <a:latin typeface="Arial" charset="0"/>
                  <a:ea typeface="Arial" charset="0"/>
                  <a:cs typeface="Arial" charset="0"/>
                </a:rPr>
                <a:t>IT&amp;P</a:t>
              </a:r>
            </a:p>
          </p:txBody>
        </p:sp>
      </p:grpSp>
    </p:spTree>
    <p:extLst>
      <p:ext uri="{BB962C8B-B14F-4D97-AF65-F5344CB8AC3E}">
        <p14:creationId xmlns:p14="http://schemas.microsoft.com/office/powerpoint/2010/main" val="1390726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2D94E8A-1FF9-C84E-05E0-71FAE6CBA762}"/>
              </a:ext>
            </a:extLst>
          </p:cNvPr>
          <p:cNvGraphicFramePr>
            <a:graphicFrameLocks noGrp="1"/>
          </p:cNvGraphicFramePr>
          <p:nvPr>
            <p:extLst>
              <p:ext uri="{D42A27DB-BD31-4B8C-83A1-F6EECF244321}">
                <p14:modId xmlns:p14="http://schemas.microsoft.com/office/powerpoint/2010/main" val="495522909"/>
              </p:ext>
            </p:extLst>
          </p:nvPr>
        </p:nvGraphicFramePr>
        <p:xfrm>
          <a:off x="276036" y="59208"/>
          <a:ext cx="11677577" cy="1828800"/>
        </p:xfrm>
        <a:graphic>
          <a:graphicData uri="http://schemas.openxmlformats.org/drawingml/2006/table">
            <a:tbl>
              <a:tblPr>
                <a:tableStyleId>{5C22544A-7EE6-4342-B048-85BDC9FD1C3A}</a:tableStyleId>
              </a:tblPr>
              <a:tblGrid>
                <a:gridCol w="1686842">
                  <a:extLst>
                    <a:ext uri="{9D8B030D-6E8A-4147-A177-3AD203B41FA5}">
                      <a16:colId xmlns:a16="http://schemas.microsoft.com/office/drawing/2014/main" val="4080380848"/>
                    </a:ext>
                  </a:extLst>
                </a:gridCol>
                <a:gridCol w="2665397">
                  <a:extLst>
                    <a:ext uri="{9D8B030D-6E8A-4147-A177-3AD203B41FA5}">
                      <a16:colId xmlns:a16="http://schemas.microsoft.com/office/drawing/2014/main" val="1545641260"/>
                    </a:ext>
                  </a:extLst>
                </a:gridCol>
                <a:gridCol w="1063922">
                  <a:extLst>
                    <a:ext uri="{9D8B030D-6E8A-4147-A177-3AD203B41FA5}">
                      <a16:colId xmlns:a16="http://schemas.microsoft.com/office/drawing/2014/main" val="305633002"/>
                    </a:ext>
                  </a:extLst>
                </a:gridCol>
                <a:gridCol w="3163535">
                  <a:extLst>
                    <a:ext uri="{9D8B030D-6E8A-4147-A177-3AD203B41FA5}">
                      <a16:colId xmlns:a16="http://schemas.microsoft.com/office/drawing/2014/main" val="2582654307"/>
                    </a:ext>
                  </a:extLst>
                </a:gridCol>
                <a:gridCol w="1054511">
                  <a:extLst>
                    <a:ext uri="{9D8B030D-6E8A-4147-A177-3AD203B41FA5}">
                      <a16:colId xmlns:a16="http://schemas.microsoft.com/office/drawing/2014/main" val="4293801545"/>
                    </a:ext>
                  </a:extLst>
                </a:gridCol>
                <a:gridCol w="1021685">
                  <a:extLst>
                    <a:ext uri="{9D8B030D-6E8A-4147-A177-3AD203B41FA5}">
                      <a16:colId xmlns:a16="http://schemas.microsoft.com/office/drawing/2014/main" val="990803809"/>
                    </a:ext>
                  </a:extLst>
                </a:gridCol>
                <a:gridCol w="1021685">
                  <a:extLst>
                    <a:ext uri="{9D8B030D-6E8A-4147-A177-3AD203B41FA5}">
                      <a16:colId xmlns:a16="http://schemas.microsoft.com/office/drawing/2014/main" val="641549576"/>
                    </a:ext>
                  </a:extLst>
                </a:gridCol>
              </a:tblGrid>
              <a:tr h="277263">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6</a:t>
                      </a:r>
                    </a:p>
                    <a:p>
                      <a:pPr algn="ctr" fontAlgn="b"/>
                      <a:r>
                        <a:rPr lang="en-GB" sz="1000" b="0" i="0" u="none" strike="noStrike">
                          <a:solidFill>
                            <a:srgbClr val="000000"/>
                          </a:solidFill>
                          <a:effectLst/>
                          <a:latin typeface="Arial" panose="020B0604020202020204" pitchFamily="34" charset="0"/>
                          <a:cs typeface="Arial" panose="020B0604020202020204" pitchFamily="34" charset="0"/>
                        </a:rPr>
                        <a:t>23/02/26</a:t>
                      </a:r>
                    </a:p>
                    <a:p>
                      <a:pPr algn="ctr" fontAlgn="b"/>
                      <a:r>
                        <a:rPr lang="en-GB" sz="1000" b="0" i="0" u="none" strike="noStrike">
                          <a:solidFill>
                            <a:srgbClr val="C00000"/>
                          </a:solidFill>
                          <a:effectLst/>
                          <a:latin typeface="Arial" panose="020B0604020202020204" pitchFamily="34" charset="0"/>
                          <a:cs typeface="Arial" panose="020B0604020202020204" pitchFamily="34" charset="0"/>
                        </a:rPr>
                        <a:t>Half-Term</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endParaRPr lang="en-GB" sz="10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Study 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 – Tuesday, Thursday and Friday</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Other Scheduled Learning – online or educational visits - Wednesday</a:t>
                      </a: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0582124"/>
                  </a:ext>
                </a:extLst>
              </a:tr>
              <a:tr h="88246">
                <a:tc>
                  <a:txBody>
                    <a:bodyPr/>
                    <a:lstStyle/>
                    <a:p>
                      <a:pPr algn="ctr"/>
                      <a:r>
                        <a:rPr lang="en-GB" sz="1000" b="0" i="0" u="none" strike="noStrike">
                          <a:solidFill>
                            <a:srgbClr val="000000"/>
                          </a:solidFill>
                          <a:effectLst/>
                          <a:latin typeface="Arial" panose="020B0604020202020204" pitchFamily="34" charset="0"/>
                          <a:cs typeface="Arial" panose="020B0604020202020204" pitchFamily="34" charset="0"/>
                        </a:rPr>
                        <a:t>7</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02/03/26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t>Planning activities for small groups – content discussed with teacher.   Planning shared with teacher 48 hours prior to lesson.</a:t>
                      </a:r>
                    </a:p>
                    <a:p>
                      <a:endParaRPr lang="en-GB" sz="1000"/>
                    </a:p>
                    <a:p>
                      <a:r>
                        <a:rPr lang="en-GB" sz="1000"/>
                        <a:t>Team Teach – deliver whole class starter / plenary as directed by teacher. (1.5 hours minimum whole class teaching across week).</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a:latin typeface="Arial"/>
                        <a:cs typeface="Arial"/>
                      </a:endParaRPr>
                    </a:p>
                    <a:p>
                      <a:pPr algn="ctr"/>
                      <a:endParaRPr lang="en-GB" sz="1000">
                        <a:latin typeface="Arial"/>
                        <a:cs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dirty="0">
                          <a:solidFill>
                            <a:srgbClr val="000000"/>
                          </a:solidFill>
                          <a:effectLst/>
                          <a:latin typeface="Arial" panose="020B0604020202020204" pitchFamily="34" charset="0"/>
                          <a:cs typeface="Arial" panose="020B0604020202020204" pitchFamily="34" charset="0"/>
                        </a:rPr>
                        <a:t>Study Day</a:t>
                      </a:r>
                    </a:p>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Placement continues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Student will be in placement Tuesday, Wednesday and Thursday.</a:t>
                      </a:r>
                    </a:p>
                    <a:p>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Clinic</a:t>
                      </a:r>
                      <a:endParaRPr lang="en-GB" sz="1000"/>
                    </a:p>
                    <a:p>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a:t>Mentor Formal Observation Window</a:t>
                      </a: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1000" b="0" i="0" u="none" strike="noStrike">
                        <a:solidFill>
                          <a:srgbClr val="FF66FF"/>
                        </a:solidFill>
                        <a:effectLst/>
                        <a:latin typeface="Arial"/>
                        <a:cs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06C6"/>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dirty="0">
                          <a:solidFill>
                            <a:srgbClr val="000000"/>
                          </a:solidFill>
                          <a:effectLst/>
                          <a:latin typeface="Arial"/>
                          <a:cs typeface="Arial"/>
                        </a:rPr>
                        <a:t>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0026643"/>
                  </a:ext>
                </a:extLst>
              </a:tr>
            </a:tbl>
          </a:graphicData>
        </a:graphic>
      </p:graphicFrame>
      <p:graphicFrame>
        <p:nvGraphicFramePr>
          <p:cNvPr id="3" name="Table 2">
            <a:extLst>
              <a:ext uri="{FF2B5EF4-FFF2-40B4-BE49-F238E27FC236}">
                <a16:creationId xmlns:a16="http://schemas.microsoft.com/office/drawing/2014/main" id="{A5F335DE-91B8-C3DC-C42A-FA2270D4EE19}"/>
              </a:ext>
            </a:extLst>
          </p:cNvPr>
          <p:cNvGraphicFramePr>
            <a:graphicFrameLocks noGrp="1"/>
          </p:cNvGraphicFramePr>
          <p:nvPr>
            <p:extLst>
              <p:ext uri="{D42A27DB-BD31-4B8C-83A1-F6EECF244321}">
                <p14:modId xmlns:p14="http://schemas.microsoft.com/office/powerpoint/2010/main" val="405804231"/>
              </p:ext>
            </p:extLst>
          </p:nvPr>
        </p:nvGraphicFramePr>
        <p:xfrm>
          <a:off x="276036" y="1888008"/>
          <a:ext cx="11677578" cy="2905980"/>
        </p:xfrm>
        <a:graphic>
          <a:graphicData uri="http://schemas.openxmlformats.org/drawingml/2006/table">
            <a:tbl>
              <a:tblPr>
                <a:tableStyleId>{5C22544A-7EE6-4342-B048-85BDC9FD1C3A}</a:tableStyleId>
              </a:tblPr>
              <a:tblGrid>
                <a:gridCol w="1686842">
                  <a:extLst>
                    <a:ext uri="{9D8B030D-6E8A-4147-A177-3AD203B41FA5}">
                      <a16:colId xmlns:a16="http://schemas.microsoft.com/office/drawing/2014/main" val="1492750076"/>
                    </a:ext>
                  </a:extLst>
                </a:gridCol>
                <a:gridCol w="2665397">
                  <a:extLst>
                    <a:ext uri="{9D8B030D-6E8A-4147-A177-3AD203B41FA5}">
                      <a16:colId xmlns:a16="http://schemas.microsoft.com/office/drawing/2014/main" val="2027532150"/>
                    </a:ext>
                  </a:extLst>
                </a:gridCol>
                <a:gridCol w="1068437">
                  <a:extLst>
                    <a:ext uri="{9D8B030D-6E8A-4147-A177-3AD203B41FA5}">
                      <a16:colId xmlns:a16="http://schemas.microsoft.com/office/drawing/2014/main" val="702539832"/>
                    </a:ext>
                  </a:extLst>
                </a:gridCol>
                <a:gridCol w="3159021">
                  <a:extLst>
                    <a:ext uri="{9D8B030D-6E8A-4147-A177-3AD203B41FA5}">
                      <a16:colId xmlns:a16="http://schemas.microsoft.com/office/drawing/2014/main" val="3213124239"/>
                    </a:ext>
                  </a:extLst>
                </a:gridCol>
                <a:gridCol w="1054511">
                  <a:extLst>
                    <a:ext uri="{9D8B030D-6E8A-4147-A177-3AD203B41FA5}">
                      <a16:colId xmlns:a16="http://schemas.microsoft.com/office/drawing/2014/main" val="248517751"/>
                    </a:ext>
                  </a:extLst>
                </a:gridCol>
                <a:gridCol w="1021685">
                  <a:extLst>
                    <a:ext uri="{9D8B030D-6E8A-4147-A177-3AD203B41FA5}">
                      <a16:colId xmlns:a16="http://schemas.microsoft.com/office/drawing/2014/main" val="1375941470"/>
                    </a:ext>
                  </a:extLst>
                </a:gridCol>
                <a:gridCol w="1021685">
                  <a:extLst>
                    <a:ext uri="{9D8B030D-6E8A-4147-A177-3AD203B41FA5}">
                      <a16:colId xmlns:a16="http://schemas.microsoft.com/office/drawing/2014/main" val="3566476241"/>
                    </a:ext>
                  </a:extLst>
                </a:gridCol>
              </a:tblGrid>
              <a:tr h="392205">
                <a:tc>
                  <a:txBody>
                    <a:bodyPr/>
                    <a:lstStyle/>
                    <a:p>
                      <a:pPr algn="ctr"/>
                      <a:r>
                        <a:rPr lang="en-GB" sz="1000" b="0" i="0" u="none" strike="noStrike">
                          <a:solidFill>
                            <a:srgbClr val="000000"/>
                          </a:solidFill>
                          <a:effectLst/>
                          <a:latin typeface="Arial" panose="020B0604020202020204" pitchFamily="34" charset="0"/>
                          <a:cs typeface="Arial" panose="020B0604020202020204" pitchFamily="34" charset="0"/>
                        </a:rPr>
                        <a:t>8</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09/03/26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gridSpan="4">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Intensive teaching and Practice 2</a:t>
                      </a:r>
                    </a:p>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endParaRPr lang="en-GB"/>
                    </a:p>
                  </a:txBody>
                  <a:tcPr/>
                </a:tc>
                <a:tc hMerge="1">
                  <a:txBody>
                    <a:bodyPr/>
                    <a:lstStyle/>
                    <a:p>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000" b="0" i="0" u="none" strike="noStrike">
                        <a:solidFill>
                          <a:srgbClr val="000000"/>
                        </a:solidFill>
                        <a:effectLst/>
                        <a:latin typeface="Arial"/>
                        <a:cs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000" b="0" i="0" u="none" strike="noStrike">
                        <a:solidFill>
                          <a:srgbClr val="000000"/>
                        </a:solidFill>
                        <a:effectLst/>
                        <a:latin typeface="Arial"/>
                        <a:cs typeface="Aria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1495689"/>
                  </a:ext>
                </a:extLst>
              </a:tr>
              <a:tr h="572049">
                <a:tc>
                  <a:txBody>
                    <a:bodyPr/>
                    <a:lstStyle/>
                    <a:p>
                      <a:pPr algn="ctr"/>
                      <a:r>
                        <a:rPr lang="en-GB" sz="1000" b="0" i="0" u="none" strike="noStrike">
                          <a:solidFill>
                            <a:srgbClr val="000000"/>
                          </a:solidFill>
                          <a:effectLst/>
                          <a:latin typeface="Arial" panose="020B0604020202020204" pitchFamily="34" charset="0"/>
                          <a:cs typeface="Arial" panose="020B0604020202020204" pitchFamily="34" charset="0"/>
                        </a:rPr>
                        <a:t>9</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16/03/26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000"/>
                        <a:t>Independent teaching – plan and deliver a whole lesson</a:t>
                      </a:r>
                      <a:endParaRPr lang="en-GB" sz="1000" kern="1200">
                        <a:solidFill>
                          <a:schemeClr val="dk1"/>
                        </a:solidFill>
                        <a:effectLst/>
                        <a:latin typeface="+mn-lt"/>
                        <a:ea typeface="+mn-ea"/>
                        <a:cs typeface="+mn-cs"/>
                      </a:endParaRPr>
                    </a:p>
                    <a:p>
                      <a:pPr lvl="0">
                        <a:buNone/>
                      </a:pPr>
                      <a:r>
                        <a:rPr lang="en-GB" sz="1000"/>
                        <a:t> ( 2 hours </a:t>
                      </a:r>
                      <a:r>
                        <a:rPr lang="en-GB" sz="1000" b="1"/>
                        <a:t>minimum</a:t>
                      </a:r>
                      <a:r>
                        <a:rPr lang="en-GB" sz="1000"/>
                        <a:t> whole class teaching)</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 5 days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hMerge="1">
                  <a:txBody>
                    <a:bodyPr/>
                    <a:lstStyle/>
                    <a:p>
                      <a:endParaRPr lang="en-GB" sz="100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Mentor Formal Observation Window</a:t>
                      </a:r>
                    </a:p>
                    <a:p>
                      <a:endParaRPr lang="en-GB" sz="100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06C6"/>
                    </a:solidFill>
                  </a:tcPr>
                </a:tc>
                <a:tc rowSpan="2">
                  <a:txBody>
                    <a:bodyPr/>
                    <a:lstStyle/>
                    <a:p>
                      <a:pPr algn="ctr"/>
                      <a:r>
                        <a:rPr kumimoji="0" lang="en-GB" sz="1000" b="0" i="0" u="none" strike="noStrike" kern="1200" cap="none" spc="0" normalizeH="0" baseline="0" noProof="0">
                          <a:ln>
                            <a:noFill/>
                          </a:ln>
                          <a:solidFill>
                            <a:srgbClr val="000000"/>
                          </a:solidFill>
                          <a:effectLst/>
                          <a:uLnTx/>
                          <a:uFillTx/>
                          <a:latin typeface="Arial"/>
                          <a:ea typeface="+mn-ea"/>
                          <a:cs typeface="Arial"/>
                        </a:rPr>
                        <a:t>23</a:t>
                      </a:r>
                      <a:endParaRPr lang="en-GB"/>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607183"/>
                  </a:ext>
                </a:extLst>
              </a:tr>
              <a:tr h="14066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a:cs typeface="Arial"/>
                        </a:rPr>
                        <a:t>10</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a:cs typeface="Arial"/>
                        </a:rPr>
                        <a:t>23/03/26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r>
                        <a:rPr lang="en-GB" sz="1000"/>
                        <a:t>Independent teaching – plan and deliver a whole lesson</a:t>
                      </a:r>
                      <a:endParaRPr lang="en-GB" sz="1000" kern="1200">
                        <a:solidFill>
                          <a:schemeClr val="dk1"/>
                        </a:solidFill>
                        <a:effectLst/>
                        <a:latin typeface="+mn-lt"/>
                        <a:ea typeface="+mn-ea"/>
                        <a:cs typeface="+mn-cs"/>
                      </a:endParaRPr>
                    </a:p>
                    <a:p>
                      <a:pPr lvl="0">
                        <a:buNone/>
                      </a:pPr>
                      <a:r>
                        <a:rPr lang="en-GB" sz="1000"/>
                        <a:t> ( 2.5 hours </a:t>
                      </a:r>
                      <a:r>
                        <a:rPr lang="en-GB" sz="1000" b="1"/>
                        <a:t>minimum</a:t>
                      </a:r>
                      <a:r>
                        <a:rPr lang="en-GB" sz="1000"/>
                        <a:t> whole class teaching)</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a:ea typeface="+mn-ea"/>
                          <a:cs typeface="Arial"/>
                        </a:rPr>
                        <a:t>Placement – 4 days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rowSpan="2" hMerge="1">
                  <a:txBody>
                    <a:bodyPr/>
                    <a:lstStyle/>
                    <a:p>
                      <a:endParaRPr lang="en-GB"/>
                    </a:p>
                  </a:txBody>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Clinic</a:t>
                      </a:r>
                      <a:endParaRPr lang="en-GB"/>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vMerge="1">
                  <a:txBody>
                    <a:bodyPr/>
                    <a:lstStyle/>
                    <a:p>
                      <a:endParaRPr lang="en-GB"/>
                    </a:p>
                  </a:txBody>
                  <a:tcPr/>
                </a:tc>
                <a:tc vMerge="1">
                  <a:txBody>
                    <a:bodyPr/>
                    <a:lstStyle/>
                    <a:p>
                      <a:pPr algn="ctr"/>
                      <a:endParaRPr lang="en-GB"/>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3416238"/>
                  </a:ext>
                </a:extLst>
              </a:tr>
              <a:tr h="380116">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10</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24/03/25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rtl="0" fontAlgn="base"/>
                      <a:r>
                        <a:rPr lang="en-GB" sz="1000" b="0" i="0" kern="1200">
                          <a:solidFill>
                            <a:schemeClr val="dk1"/>
                          </a:solidFill>
                          <a:effectLst/>
                          <a:latin typeface="+mn-lt"/>
                          <a:ea typeface="+mn-ea"/>
                          <a:cs typeface="+mn-cs"/>
                        </a:rPr>
                        <a:t>Teaching​</a:t>
                      </a:r>
                    </a:p>
                    <a:p>
                      <a:pPr rtl="0" fontAlgn="base"/>
                      <a:r>
                        <a:rPr lang="en-GB" sz="1000" b="0" i="0" kern="1200">
                          <a:solidFill>
                            <a:schemeClr val="dk1"/>
                          </a:solidFill>
                          <a:effectLst/>
                          <a:latin typeface="+mn-lt"/>
                          <a:ea typeface="+mn-ea"/>
                          <a:cs typeface="+mn-cs"/>
                        </a:rPr>
                        <a:t>With your placement partner and with the support of your mentor team teach a whole class lesson.  You will need to work with your mentor and placement partner to plan the lesson, complete the planning of the planning proforma.​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 4 days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vMerge="1">
                  <a:txBody>
                    <a:bodyPr/>
                    <a:lstStyle/>
                    <a:p>
                      <a:endParaRPr lang="en-GB"/>
                    </a:p>
                  </a:txBody>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Teesside Campus</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Placement Clinic</a:t>
                      </a:r>
                      <a:endParaRPr lang="en-GB" sz="100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27</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2137655"/>
                  </a:ext>
                </a:extLst>
              </a:tr>
              <a:tr h="186164">
                <a:tc grid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Spring Break (30/03/26)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pPr lvl="0">
                        <a:buNone/>
                      </a:pPr>
                      <a:endParaRPr lang="en-GB" sz="100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a:ea typeface="+mn-ea"/>
                        <a:cs typeface="Aria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endParaRPr lang="en-GB" sz="100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3452731"/>
                  </a:ext>
                </a:extLst>
              </a:tr>
              <a:tr h="186164">
                <a:tc grid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Spring Break (06/04/26)</a:t>
                      </a:r>
                      <a:endParaRPr lang="en-GB" sz="1000">
                        <a:latin typeface="Arial"/>
                        <a:cs typeface="Aria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52109139"/>
                  </a:ext>
                </a:extLst>
              </a:tr>
              <a:tr h="186164">
                <a:tc grid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Spring Break (13/04/26)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88057564"/>
                  </a:ext>
                </a:extLst>
              </a:tr>
              <a:tr h="862450">
                <a:tc>
                  <a:txBody>
                    <a:bodyPr/>
                    <a:lstStyle/>
                    <a:p>
                      <a:pPr algn="ctr" fontAlgn="b"/>
                      <a:r>
                        <a:rPr lang="en-GB" sz="1000" b="0" i="0" u="none" strike="noStrike" dirty="0">
                          <a:solidFill>
                            <a:srgbClr val="000000"/>
                          </a:solidFill>
                          <a:effectLst/>
                          <a:latin typeface="Arial" panose="020B0604020202020204" pitchFamily="34" charset="0"/>
                          <a:cs typeface="Arial" panose="020B0604020202020204" pitchFamily="34" charset="0"/>
                        </a:rPr>
                        <a:t>11</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dirty="0">
                          <a:latin typeface="Arial" panose="020B0604020202020204" pitchFamily="34" charset="0"/>
                          <a:cs typeface="Arial" panose="020B0604020202020204" pitchFamily="34" charset="0"/>
                        </a:rPr>
                        <a:t>20/04/26</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dirty="0">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a:latin typeface="Arial" panose="020B0604020202020204" pitchFamily="34" charset="0"/>
                          <a:cs typeface="Arial" panose="020B0604020202020204" pitchFamily="34" charset="0"/>
                        </a:rPr>
                        <a:t>As above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Study Day</a:t>
                      </a:r>
                    </a:p>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Final week of placement – 3 days</a:t>
                      </a:r>
                    </a:p>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a:t>Teesside Campus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endParaRPr lang="en-GB" sz="100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30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7460508"/>
                  </a:ext>
                </a:extLst>
              </a:tr>
            </a:tbl>
          </a:graphicData>
        </a:graphic>
      </p:graphicFrame>
      <p:graphicFrame>
        <p:nvGraphicFramePr>
          <p:cNvPr id="5" name="Table 4">
            <a:extLst>
              <a:ext uri="{FF2B5EF4-FFF2-40B4-BE49-F238E27FC236}">
                <a16:creationId xmlns:a16="http://schemas.microsoft.com/office/drawing/2014/main" id="{80CF83BF-A393-1A63-EADE-9C96EFF4171F}"/>
              </a:ext>
            </a:extLst>
          </p:cNvPr>
          <p:cNvGraphicFramePr>
            <a:graphicFrameLocks noGrp="1"/>
          </p:cNvGraphicFramePr>
          <p:nvPr>
            <p:extLst>
              <p:ext uri="{D42A27DB-BD31-4B8C-83A1-F6EECF244321}">
                <p14:modId xmlns:p14="http://schemas.microsoft.com/office/powerpoint/2010/main" val="695055933"/>
              </p:ext>
            </p:extLst>
          </p:nvPr>
        </p:nvGraphicFramePr>
        <p:xfrm>
          <a:off x="285449" y="4282633"/>
          <a:ext cx="11668164" cy="1211483"/>
        </p:xfrm>
        <a:graphic>
          <a:graphicData uri="http://schemas.openxmlformats.org/drawingml/2006/table">
            <a:tbl>
              <a:tblPr>
                <a:tableStyleId>{5C22544A-7EE6-4342-B048-85BDC9FD1C3A}</a:tableStyleId>
              </a:tblPr>
              <a:tblGrid>
                <a:gridCol w="1688012">
                  <a:extLst>
                    <a:ext uri="{9D8B030D-6E8A-4147-A177-3AD203B41FA5}">
                      <a16:colId xmlns:a16="http://schemas.microsoft.com/office/drawing/2014/main" val="3798721775"/>
                    </a:ext>
                  </a:extLst>
                </a:gridCol>
                <a:gridCol w="2650921">
                  <a:extLst>
                    <a:ext uri="{9D8B030D-6E8A-4147-A177-3AD203B41FA5}">
                      <a16:colId xmlns:a16="http://schemas.microsoft.com/office/drawing/2014/main" val="1225683547"/>
                    </a:ext>
                  </a:extLst>
                </a:gridCol>
                <a:gridCol w="1073791">
                  <a:extLst>
                    <a:ext uri="{9D8B030D-6E8A-4147-A177-3AD203B41FA5}">
                      <a16:colId xmlns:a16="http://schemas.microsoft.com/office/drawing/2014/main" val="2956555347"/>
                    </a:ext>
                  </a:extLst>
                </a:gridCol>
                <a:gridCol w="4198181">
                  <a:extLst>
                    <a:ext uri="{9D8B030D-6E8A-4147-A177-3AD203B41FA5}">
                      <a16:colId xmlns:a16="http://schemas.microsoft.com/office/drawing/2014/main" val="2170257593"/>
                    </a:ext>
                  </a:extLst>
                </a:gridCol>
                <a:gridCol w="2057259">
                  <a:extLst>
                    <a:ext uri="{9D8B030D-6E8A-4147-A177-3AD203B41FA5}">
                      <a16:colId xmlns:a16="http://schemas.microsoft.com/office/drawing/2014/main" val="1283407820"/>
                    </a:ext>
                  </a:extLst>
                </a:gridCol>
              </a:tblGrid>
              <a:tr h="601883">
                <a:tc>
                  <a:txBody>
                    <a:bodyPr/>
                    <a:lstStyle/>
                    <a:p>
                      <a:pPr algn="ctr" fontAlgn="b"/>
                      <a:r>
                        <a:rPr lang="en-GB" sz="1000" b="0" i="0" u="none" strike="noStrike" dirty="0">
                          <a:solidFill>
                            <a:srgbClr val="000000"/>
                          </a:solidFill>
                          <a:effectLst/>
                          <a:latin typeface="Arial" panose="020B0604020202020204" pitchFamily="34" charset="0"/>
                          <a:cs typeface="Arial" panose="020B0604020202020204" pitchFamily="34" charset="0"/>
                        </a:rPr>
                        <a:t>12</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000" dirty="0">
                          <a:latin typeface="Arial" panose="020B0604020202020204" pitchFamily="34" charset="0"/>
                          <a:cs typeface="Arial" panose="020B0604020202020204" pitchFamily="34" charset="0"/>
                        </a:rPr>
                        <a:t>27/04/26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Study 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a:latin typeface="Arial" panose="020B0604020202020204" pitchFamily="34" charset="0"/>
                          <a:cs typeface="Arial" panose="020B0604020202020204" pitchFamily="34" charset="0"/>
                        </a:rPr>
                        <a:t>Teesside University Campus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000">
                        <a:latin typeface="Arial" panose="020B060402020202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0585262"/>
                  </a:ext>
                </a:extLst>
              </a:tr>
              <a:tr h="178869">
                <a:tc>
                  <a:txBody>
                    <a:bodyPr/>
                    <a:lstStyle/>
                    <a:p>
                      <a:pPr algn="ctr" fontAlgn="b"/>
                      <a:r>
                        <a:rPr lang="en-GB" sz="1000" b="0" i="0" u="none" strike="noStrike">
                          <a:solidFill>
                            <a:srgbClr val="000000"/>
                          </a:solidFill>
                          <a:effectLst/>
                          <a:latin typeface="Arial" panose="020B0604020202020204" pitchFamily="34" charset="0"/>
                          <a:cs typeface="Arial" panose="020B0604020202020204" pitchFamily="34" charset="0"/>
                        </a:rPr>
                        <a:t>13</a:t>
                      </a:r>
                    </a:p>
                    <a:p>
                      <a:pPr algn="ctr" fontAlgn="b"/>
                      <a:r>
                        <a:rPr lang="en-GB" sz="1000" b="0" i="0" u="none" strike="noStrike">
                          <a:solidFill>
                            <a:srgbClr val="000000"/>
                          </a:solidFill>
                          <a:effectLst/>
                          <a:latin typeface="Arial" panose="020B0604020202020204" pitchFamily="34" charset="0"/>
                          <a:cs typeface="Arial" panose="020B0604020202020204" pitchFamily="34" charset="0"/>
                        </a:rPr>
                        <a:t>05405/26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a:txBody>
                    <a:bodyPr/>
                    <a:lstStyle/>
                    <a:p>
                      <a:pPr algn="ctr"/>
                      <a:endParaRPr lang="en-GB" sz="100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rowSpan="2"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000" b="0" i="0" u="none" strike="noStrike">
                          <a:solidFill>
                            <a:srgbClr val="000000"/>
                          </a:solidFill>
                          <a:effectLst/>
                          <a:latin typeface="Arial" panose="020B0604020202020204" pitchFamily="34" charset="0"/>
                          <a:cs typeface="Arial" panose="020B0604020202020204" pitchFamily="34" charset="0"/>
                        </a:rPr>
                        <a:t>Assessment weeks – Students will be submitting module assessments</a:t>
                      </a:r>
                    </a:p>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rowSpan="2" hMerge="1">
                  <a:txBody>
                    <a:bodyPr/>
                    <a:lstStyle/>
                    <a:p>
                      <a:endParaRPr lang="en-GB"/>
                    </a:p>
                  </a:txBody>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extLst>
                  <a:ext uri="{0D108BD9-81ED-4DB2-BD59-A6C34878D82A}">
                    <a16:rowId xmlns:a16="http://schemas.microsoft.com/office/drawing/2014/main" val="837344820"/>
                  </a:ext>
                </a:extLst>
              </a:tr>
              <a:tr h="178869">
                <a:tc>
                  <a:txBody>
                    <a:bodyPr/>
                    <a:lstStyle/>
                    <a:p>
                      <a:pPr algn="ctr" fontAlgn="b"/>
                      <a:r>
                        <a:rPr lang="en-GB" sz="1000" b="0" i="0" u="none" strike="noStrike" dirty="0">
                          <a:solidFill>
                            <a:srgbClr val="000000"/>
                          </a:solidFill>
                          <a:effectLst/>
                          <a:latin typeface="Arial" panose="020B0604020202020204" pitchFamily="34" charset="0"/>
                          <a:cs typeface="Arial" panose="020B0604020202020204" pitchFamily="34" charset="0"/>
                        </a:rPr>
                        <a:t>14</a:t>
                      </a:r>
                    </a:p>
                    <a:p>
                      <a:pPr algn="ctr" fontAlgn="b"/>
                      <a:r>
                        <a:rPr lang="en-GB" sz="1000" b="0" i="0" u="none" strike="noStrike" dirty="0">
                          <a:solidFill>
                            <a:srgbClr val="000000"/>
                          </a:solidFill>
                          <a:effectLst/>
                          <a:latin typeface="Arial" panose="020B0604020202020204" pitchFamily="34" charset="0"/>
                          <a:cs typeface="Arial" panose="020B0604020202020204" pitchFamily="34" charset="0"/>
                        </a:rPr>
                        <a:t>11/05/26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a:txBody>
                    <a:bodyPr/>
                    <a:lstStyle/>
                    <a:p>
                      <a:pPr algn="ctr"/>
                      <a:endParaRPr lang="en-GB" sz="1000" dirty="0">
                        <a:latin typeface="Arial" panose="020B0604020202020204" pitchFamily="34" charset="0"/>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gridSpan="2"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ADDA"/>
                    </a:solidFill>
                  </a:tcPr>
                </a:tc>
                <a:tc hMerge="1" vMerge="1">
                  <a:txBody>
                    <a:bodyPr/>
                    <a:lstStyle/>
                    <a:p>
                      <a:endParaRPr lang="en-GB"/>
                    </a:p>
                  </a:txBody>
                  <a:tcPr/>
                </a:tc>
                <a:tc vMerge="1">
                  <a:txBody>
                    <a:bodyPr/>
                    <a:lstStyle/>
                    <a:p>
                      <a:endParaRPr lang="en-GB"/>
                    </a:p>
                  </a:txBody>
                  <a:tcPr/>
                </a:tc>
                <a:extLst>
                  <a:ext uri="{0D108BD9-81ED-4DB2-BD59-A6C34878D82A}">
                    <a16:rowId xmlns:a16="http://schemas.microsoft.com/office/drawing/2014/main" val="374689656"/>
                  </a:ext>
                </a:extLst>
              </a:tr>
            </a:tbl>
          </a:graphicData>
        </a:graphic>
      </p:graphicFrame>
    </p:spTree>
    <p:extLst>
      <p:ext uri="{BB962C8B-B14F-4D97-AF65-F5344CB8AC3E}">
        <p14:creationId xmlns:p14="http://schemas.microsoft.com/office/powerpoint/2010/main" val="4199707299"/>
      </p:ext>
    </p:extLst>
  </p:cSld>
  <p:clrMapOvr>
    <a:masterClrMapping/>
  </p:clrMapOvr>
</p:sld>
</file>

<file path=ppt/theme/theme1.xml><?xml version="1.0" encoding="utf-8"?>
<a:theme xmlns:a="http://schemas.openxmlformats.org/drawingml/2006/main" name="1_Content sl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chor="ctr" anchorCtr="0">
        <a:normAutofit/>
      </a:bodyPr>
      <a:lstStyle>
        <a:defPPr>
          <a:defRPr sz="4000" b="1" dirty="0" smtClean="0">
            <a:latin typeface="Arial" charset="0"/>
            <a:ea typeface="Arial" charset="0"/>
            <a:cs typeface="Arial"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9047faf-09f1-4d7c-9bec-25bb6565919b" xsi:nil="true"/>
    <lcf76f155ced4ddcb4097134ff3c332f xmlns="6e71c09c-5719-4e88-af77-260581849004">
      <Terms xmlns="http://schemas.microsoft.com/office/infopath/2007/PartnerControls"/>
    </lcf76f155ced4ddcb4097134ff3c332f>
    <SharedWithUsers xmlns="a9047faf-09f1-4d7c-9bec-25bb6565919b">
      <UserInfo>
        <DisplayName>Leaper, Vikki</DisplayName>
        <AccountId>15</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73C357FF7DD4047B71B85C0114DA162" ma:contentTypeVersion="14" ma:contentTypeDescription="Create a new document." ma:contentTypeScope="" ma:versionID="de6f5871bb80ffd54fc0c8f5262e0c79">
  <xsd:schema xmlns:xsd="http://www.w3.org/2001/XMLSchema" xmlns:xs="http://www.w3.org/2001/XMLSchema" xmlns:p="http://schemas.microsoft.com/office/2006/metadata/properties" xmlns:ns2="6e71c09c-5719-4e88-af77-260581849004" xmlns:ns3="a9047faf-09f1-4d7c-9bec-25bb6565919b" targetNamespace="http://schemas.microsoft.com/office/2006/metadata/properties" ma:root="true" ma:fieldsID="4b2cdc02024fcb2002f117d2a322697c" ns2:_="" ns3:_="">
    <xsd:import namespace="6e71c09c-5719-4e88-af77-260581849004"/>
    <xsd:import namespace="a9047faf-09f1-4d7c-9bec-25bb6565919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71c09c-5719-4e88-af77-2605818490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3b4e7a9-4921-4884-8ec2-23d386fa8e1c"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9047faf-09f1-4d7c-9bec-25bb6565919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4d1acff-6340-4758-80ff-ca5d83be1f22}" ma:internalName="TaxCatchAll" ma:showField="CatchAllData" ma:web="a9047faf-09f1-4d7c-9bec-25bb656591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FCC1C4-9389-47E4-B69D-7B3C24E88ABA}">
  <ds:schemaRefs>
    <ds:schemaRef ds:uri="http://purl.org/dc/elements/1.1/"/>
    <ds:schemaRef ds:uri="http://www.w3.org/XML/1998/namespace"/>
    <ds:schemaRef ds:uri="http://schemas.microsoft.com/office/2006/documentManagement/types"/>
    <ds:schemaRef ds:uri="http://schemas.microsoft.com/office/2006/metadata/properties"/>
    <ds:schemaRef ds:uri="http://purl.org/dc/terms/"/>
    <ds:schemaRef ds:uri="http://purl.org/dc/dcmitype/"/>
    <ds:schemaRef ds:uri="6e71c09c-5719-4e88-af77-260581849004"/>
    <ds:schemaRef ds:uri="http://schemas.microsoft.com/office/infopath/2007/PartnerControls"/>
    <ds:schemaRef ds:uri="http://schemas.openxmlformats.org/package/2006/metadata/core-properties"/>
    <ds:schemaRef ds:uri="a9047faf-09f1-4d7c-9bec-25bb6565919b"/>
  </ds:schemaRefs>
</ds:datastoreItem>
</file>

<file path=customXml/itemProps2.xml><?xml version="1.0" encoding="utf-8"?>
<ds:datastoreItem xmlns:ds="http://schemas.openxmlformats.org/officeDocument/2006/customXml" ds:itemID="{CE233E14-5766-440D-9331-1F4C95389660}">
  <ds:schemaRefs>
    <ds:schemaRef ds:uri="http://schemas.microsoft.com/sharepoint/v3/contenttype/forms"/>
  </ds:schemaRefs>
</ds:datastoreItem>
</file>

<file path=customXml/itemProps3.xml><?xml version="1.0" encoding="utf-8"?>
<ds:datastoreItem xmlns:ds="http://schemas.openxmlformats.org/officeDocument/2006/customXml" ds:itemID="{279BA352-F4DA-42B7-9B43-B9EA8BC9A9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71c09c-5719-4e88-af77-260581849004"/>
    <ds:schemaRef ds:uri="a9047faf-09f1-4d7c-9bec-25bb656591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52af4ff-75cf-48be-9503-79741c0f580d}" enabled="1" method="Standard" siteId="{43d2115b-a55e-46b6-9df7-b03388ecfc60}" removed="0"/>
</clbl:labelList>
</file>

<file path=docProps/app.xml><?xml version="1.0" encoding="utf-8"?>
<Properties xmlns="http://schemas.openxmlformats.org/officeDocument/2006/extended-properties" xmlns:vt="http://schemas.openxmlformats.org/officeDocument/2006/docPropsVTypes">
  <TotalTime>0</TotalTime>
  <Words>1625</Words>
  <Application>Microsoft Office PowerPoint</Application>
  <PresentationFormat>Widescreen</PresentationFormat>
  <Paragraphs>275</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vt:lpstr>
      <vt:lpstr>Arial Nova</vt:lpstr>
      <vt:lpstr>Calibri</vt:lpstr>
      <vt:lpstr>Calibri (body</vt:lpstr>
      <vt:lpstr>1_Content slide</vt:lpstr>
      <vt:lpstr>BA(Hons) Primary Education (with QTS)  Year 1</vt:lpstr>
      <vt:lpstr>PowerPoint Presentation</vt:lpstr>
      <vt:lpstr>Teaching Expectations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Thoburn, Jonathan</cp:lastModifiedBy>
  <cp:revision>1</cp:revision>
  <dcterms:created xsi:type="dcterms:W3CDTF">2017-07-13T14:47:43Z</dcterms:created>
  <dcterms:modified xsi:type="dcterms:W3CDTF">2026-01-12T10:16:28Z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0x010100073C357FF7DD4047B71B85C0114DA162</vt:lpwstr>
  </property>
  <property fmtid="{D5CDD505-2E9C-101B-9397-08002B2CF9AE}" pid="3" name="MediaServiceImageTags">
    <vt:lpwstr/>
  </property>
</Properties>
</file>