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4" r:id="rId4"/>
  </p:sldMasterIdLst>
  <p:notesMasterIdLst>
    <p:notesMasterId r:id="rId9"/>
  </p:notesMasterIdLst>
  <p:sldIdLst>
    <p:sldId id="273" r:id="rId5"/>
    <p:sldId id="289" r:id="rId6"/>
    <p:sldId id="292" r:id="rId7"/>
    <p:sldId id="29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2583"/>
    <a:srgbClr val="66CCFF"/>
    <a:srgbClr val="F67F21"/>
    <a:srgbClr val="008CD2"/>
    <a:srgbClr val="7B704F"/>
    <a:srgbClr val="6C2686"/>
    <a:srgbClr val="0821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D87F45-9FCD-43A1-9FDE-36BBE0D43F22}" v="4" dt="2025-09-15T13:47:44.1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burn, Jonathan" userId="6307a8ce-fc0c-469c-92dd-975dcf152150" providerId="ADAL" clId="{3A9FDA67-34FB-482B-A169-1EEB7DA49876}"/>
    <pc:docChg chg="custSel modSld">
      <pc:chgData name="Thoburn, Jonathan" userId="6307a8ce-fc0c-469c-92dd-975dcf152150" providerId="ADAL" clId="{3A9FDA67-34FB-482B-A169-1EEB7DA49876}" dt="2025-09-10T12:53:31.724" v="452" actId="20577"/>
      <pc:docMkLst>
        <pc:docMk/>
      </pc:docMkLst>
      <pc:sldChg chg="modSp mod">
        <pc:chgData name="Thoburn, Jonathan" userId="6307a8ce-fc0c-469c-92dd-975dcf152150" providerId="ADAL" clId="{3A9FDA67-34FB-482B-A169-1EEB7DA49876}" dt="2025-09-10T12:47:35.654" v="440" actId="20577"/>
        <pc:sldMkLst>
          <pc:docMk/>
          <pc:sldMk cId="3093364907" sldId="273"/>
        </pc:sldMkLst>
        <pc:spChg chg="mod">
          <ac:chgData name="Thoburn, Jonathan" userId="6307a8ce-fc0c-469c-92dd-975dcf152150" providerId="ADAL" clId="{3A9FDA67-34FB-482B-A169-1EEB7DA49876}" dt="2025-08-20T13:39:09.838" v="322" actId="20577"/>
          <ac:spMkLst>
            <pc:docMk/>
            <pc:sldMk cId="3093364907" sldId="273"/>
            <ac:spMk id="4" creationId="{65DD2048-CD61-4B1E-A40D-EA485BA41ABB}"/>
          </ac:spMkLst>
        </pc:spChg>
        <pc:graphicFrameChg chg="modGraphic">
          <ac:chgData name="Thoburn, Jonathan" userId="6307a8ce-fc0c-469c-92dd-975dcf152150" providerId="ADAL" clId="{3A9FDA67-34FB-482B-A169-1EEB7DA49876}" dt="2025-09-10T12:47:35.654" v="440" actId="20577"/>
          <ac:graphicFrameMkLst>
            <pc:docMk/>
            <pc:sldMk cId="3093364907" sldId="273"/>
            <ac:graphicFrameMk id="3" creationId="{0DB276DD-9B1D-4095-B337-ED17DE48AF70}"/>
          </ac:graphicFrameMkLst>
        </pc:graphicFrameChg>
      </pc:sldChg>
      <pc:sldChg chg="modSp mod">
        <pc:chgData name="Thoburn, Jonathan" userId="6307a8ce-fc0c-469c-92dd-975dcf152150" providerId="ADAL" clId="{3A9FDA67-34FB-482B-A169-1EEB7DA49876}" dt="2025-09-10T12:53:31.724" v="452" actId="20577"/>
        <pc:sldMkLst>
          <pc:docMk/>
          <pc:sldMk cId="1136786568" sldId="289"/>
        </pc:sldMkLst>
        <pc:spChg chg="mod">
          <ac:chgData name="Thoburn, Jonathan" userId="6307a8ce-fc0c-469c-92dd-975dcf152150" providerId="ADAL" clId="{3A9FDA67-34FB-482B-A169-1EEB7DA49876}" dt="2025-09-04T09:36:58.587" v="338" actId="20577"/>
          <ac:spMkLst>
            <pc:docMk/>
            <pc:sldMk cId="1136786568" sldId="289"/>
            <ac:spMk id="3" creationId="{2406446B-B8A9-B1E1-9207-5FEC32BB26F2}"/>
          </ac:spMkLst>
        </pc:spChg>
        <pc:graphicFrameChg chg="modGraphic">
          <ac:chgData name="Thoburn, Jonathan" userId="6307a8ce-fc0c-469c-92dd-975dcf152150" providerId="ADAL" clId="{3A9FDA67-34FB-482B-A169-1EEB7DA49876}" dt="2025-09-10T12:53:31.724" v="452" actId="20577"/>
          <ac:graphicFrameMkLst>
            <pc:docMk/>
            <pc:sldMk cId="1136786568" sldId="289"/>
            <ac:graphicFrameMk id="11" creationId="{1C0AEA48-5BE3-4317-9BBE-B736C2B5CCAF}"/>
          </ac:graphicFrameMkLst>
        </pc:graphicFrameChg>
      </pc:sldChg>
      <pc:sldChg chg="modSp mod">
        <pc:chgData name="Thoburn, Jonathan" userId="6307a8ce-fc0c-469c-92dd-975dcf152150" providerId="ADAL" clId="{3A9FDA67-34FB-482B-A169-1EEB7DA49876}" dt="2025-09-10T12:48:09.634" v="442" actId="14100"/>
        <pc:sldMkLst>
          <pc:docMk/>
          <pc:sldMk cId="1245795401" sldId="292"/>
        </pc:sldMkLst>
        <pc:spChg chg="mod">
          <ac:chgData name="Thoburn, Jonathan" userId="6307a8ce-fc0c-469c-92dd-975dcf152150" providerId="ADAL" clId="{3A9FDA67-34FB-482B-A169-1EEB7DA49876}" dt="2025-09-10T12:48:09.634" v="442" actId="14100"/>
          <ac:spMkLst>
            <pc:docMk/>
            <pc:sldMk cId="1245795401" sldId="292"/>
            <ac:spMk id="3" creationId="{2299CB1A-F331-3750-A128-FDEE12711094}"/>
          </ac:spMkLst>
        </pc:spChg>
        <pc:graphicFrameChg chg="modGraphic">
          <ac:chgData name="Thoburn, Jonathan" userId="6307a8ce-fc0c-469c-92dd-975dcf152150" providerId="ADAL" clId="{3A9FDA67-34FB-482B-A169-1EEB7DA49876}" dt="2025-09-10T12:47:53.801" v="441" actId="13926"/>
          <ac:graphicFrameMkLst>
            <pc:docMk/>
            <pc:sldMk cId="1245795401" sldId="292"/>
            <ac:graphicFrameMk id="7" creationId="{5EAE27C2-31C5-1206-9D6E-96E432F3E268}"/>
          </ac:graphicFrameMkLst>
        </pc:graphicFrameChg>
      </pc:sldChg>
    </pc:docChg>
  </pc:docChgLst>
  <pc:docChgLst>
    <pc:chgData name="Leaper, Vikki" userId="6f3c5176-d87c-4634-bc12-d96a6524f95d" providerId="ADAL" clId="{9DD87F45-9FCD-43A1-9FDE-36BBE0D43F22}"/>
    <pc:docChg chg="modSld">
      <pc:chgData name="Leaper, Vikki" userId="6f3c5176-d87c-4634-bc12-d96a6524f95d" providerId="ADAL" clId="{9DD87F45-9FCD-43A1-9FDE-36BBE0D43F22}" dt="2025-09-15T13:47:44.135" v="3" actId="20577"/>
      <pc:docMkLst>
        <pc:docMk/>
      </pc:docMkLst>
      <pc:sldChg chg="modSp mod">
        <pc:chgData name="Leaper, Vikki" userId="6f3c5176-d87c-4634-bc12-d96a6524f95d" providerId="ADAL" clId="{9DD87F45-9FCD-43A1-9FDE-36BBE0D43F22}" dt="2025-09-15T13:47:44.135" v="3" actId="20577"/>
        <pc:sldMkLst>
          <pc:docMk/>
          <pc:sldMk cId="1245795401" sldId="292"/>
        </pc:sldMkLst>
        <pc:graphicFrameChg chg="modGraphic">
          <ac:chgData name="Leaper, Vikki" userId="6f3c5176-d87c-4634-bc12-d96a6524f95d" providerId="ADAL" clId="{9DD87F45-9FCD-43A1-9FDE-36BBE0D43F22}" dt="2025-09-15T13:47:44.135" v="3" actId="20577"/>
          <ac:graphicFrameMkLst>
            <pc:docMk/>
            <pc:sldMk cId="1245795401" sldId="292"/>
            <ac:graphicFrameMk id="7" creationId="{5EAE27C2-31C5-1206-9D6E-96E432F3E268}"/>
          </ac:graphicFrameMkLst>
        </pc:graphicFrameChg>
      </pc:sldChg>
    </pc:docChg>
  </pc:docChgLst>
  <pc:docChgLst>
    <pc:chgData name="Thoburn, Jonathan" userId="6307a8ce-fc0c-469c-92dd-975dcf152150" providerId="ADAL" clId="{BB5902CB-F17E-47C0-8B37-F628D04B471C}"/>
    <pc:docChg chg="custSel modSld">
      <pc:chgData name="Thoburn, Jonathan" userId="6307a8ce-fc0c-469c-92dd-975dcf152150" providerId="ADAL" clId="{BB5902CB-F17E-47C0-8B37-F628D04B471C}" dt="2025-07-16T12:46:51.869" v="48" actId="13926"/>
      <pc:docMkLst>
        <pc:docMk/>
      </pc:docMkLst>
      <pc:sldChg chg="modSp mod">
        <pc:chgData name="Thoburn, Jonathan" userId="6307a8ce-fc0c-469c-92dd-975dcf152150" providerId="ADAL" clId="{BB5902CB-F17E-47C0-8B37-F628D04B471C}" dt="2025-07-16T12:46:51.869" v="48" actId="13926"/>
        <pc:sldMkLst>
          <pc:docMk/>
          <pc:sldMk cId="2665412854" sldId="293"/>
        </pc:sldMkLst>
        <pc:graphicFrameChg chg="mod modGraphic">
          <ac:chgData name="Thoburn, Jonathan" userId="6307a8ce-fc0c-469c-92dd-975dcf152150" providerId="ADAL" clId="{BB5902CB-F17E-47C0-8B37-F628D04B471C}" dt="2025-07-16T12:46:51.869" v="48" actId="13926"/>
          <ac:graphicFrameMkLst>
            <pc:docMk/>
            <pc:sldMk cId="2665412854" sldId="293"/>
            <ac:graphicFrameMk id="7" creationId="{94102D52-73F3-770B-1F6B-63FBC51D16F0}"/>
          </ac:graphicFrameMkLst>
        </pc:graphicFrameChg>
      </pc:sldChg>
    </pc:docChg>
  </pc:docChgLst>
  <pc:docChgLst>
    <pc:chgData name="Thoburn, Jonathan" userId="6307a8ce-fc0c-469c-92dd-975dcf152150" providerId="ADAL" clId="{DD345EA4-2D3D-43C1-8A8A-93BA3120235F}"/>
    <pc:docChg chg="undo custSel delSld modSld">
      <pc:chgData name="Thoburn, Jonathan" userId="6307a8ce-fc0c-469c-92dd-975dcf152150" providerId="ADAL" clId="{DD345EA4-2D3D-43C1-8A8A-93BA3120235F}" dt="2025-06-25T15:12:14.943" v="1272" actId="20577"/>
      <pc:docMkLst>
        <pc:docMk/>
      </pc:docMkLst>
      <pc:sldChg chg="modSp mod">
        <pc:chgData name="Thoburn, Jonathan" userId="6307a8ce-fc0c-469c-92dd-975dcf152150" providerId="ADAL" clId="{DD345EA4-2D3D-43C1-8A8A-93BA3120235F}" dt="2025-06-25T14:53:38.409" v="1197" actId="20577"/>
        <pc:sldMkLst>
          <pc:docMk/>
          <pc:sldMk cId="3093364907" sldId="273"/>
        </pc:sldMkLst>
        <pc:graphicFrameChg chg="modGraphic">
          <ac:chgData name="Thoburn, Jonathan" userId="6307a8ce-fc0c-469c-92dd-975dcf152150" providerId="ADAL" clId="{DD345EA4-2D3D-43C1-8A8A-93BA3120235F}" dt="2025-06-25T14:53:38.409" v="1197" actId="20577"/>
          <ac:graphicFrameMkLst>
            <pc:docMk/>
            <pc:sldMk cId="3093364907" sldId="273"/>
            <ac:graphicFrameMk id="3" creationId="{0DB276DD-9B1D-4095-B337-ED17DE48AF70}"/>
          </ac:graphicFrameMkLst>
        </pc:graphicFrameChg>
      </pc:sldChg>
      <pc:sldChg chg="addSp delSp modSp mod">
        <pc:chgData name="Thoburn, Jonathan" userId="6307a8ce-fc0c-469c-92dd-975dcf152150" providerId="ADAL" clId="{DD345EA4-2D3D-43C1-8A8A-93BA3120235F}" dt="2025-06-25T15:11:41.387" v="1266" actId="1076"/>
        <pc:sldMkLst>
          <pc:docMk/>
          <pc:sldMk cId="1136786568" sldId="289"/>
        </pc:sldMkLst>
        <pc:spChg chg="mod">
          <ac:chgData name="Thoburn, Jonathan" userId="6307a8ce-fc0c-469c-92dd-975dcf152150" providerId="ADAL" clId="{DD345EA4-2D3D-43C1-8A8A-93BA3120235F}" dt="2025-06-25T15:11:41.387" v="1266" actId="1076"/>
          <ac:spMkLst>
            <pc:docMk/>
            <pc:sldMk cId="1136786568" sldId="289"/>
            <ac:spMk id="3" creationId="{2406446B-B8A9-B1E1-9207-5FEC32BB26F2}"/>
          </ac:spMkLst>
        </pc:spChg>
        <pc:graphicFrameChg chg="mod modGraphic">
          <ac:chgData name="Thoburn, Jonathan" userId="6307a8ce-fc0c-469c-92dd-975dcf152150" providerId="ADAL" clId="{DD345EA4-2D3D-43C1-8A8A-93BA3120235F}" dt="2025-06-25T14:42:57.655" v="740" actId="20577"/>
          <ac:graphicFrameMkLst>
            <pc:docMk/>
            <pc:sldMk cId="1136786568" sldId="289"/>
            <ac:graphicFrameMk id="11" creationId="{1C0AEA48-5BE3-4317-9BBE-B736C2B5CCAF}"/>
          </ac:graphicFrameMkLst>
        </pc:graphicFrameChg>
      </pc:sldChg>
      <pc:sldChg chg="modSp mod">
        <pc:chgData name="Thoburn, Jonathan" userId="6307a8ce-fc0c-469c-92dd-975dcf152150" providerId="ADAL" clId="{DD345EA4-2D3D-43C1-8A8A-93BA3120235F}" dt="2025-06-25T15:11:32.713" v="1264" actId="1076"/>
        <pc:sldMkLst>
          <pc:docMk/>
          <pc:sldMk cId="1245795401" sldId="292"/>
        </pc:sldMkLst>
        <pc:spChg chg="mod">
          <ac:chgData name="Thoburn, Jonathan" userId="6307a8ce-fc0c-469c-92dd-975dcf152150" providerId="ADAL" clId="{DD345EA4-2D3D-43C1-8A8A-93BA3120235F}" dt="2025-06-25T15:11:32.713" v="1264" actId="1076"/>
          <ac:spMkLst>
            <pc:docMk/>
            <pc:sldMk cId="1245795401" sldId="292"/>
            <ac:spMk id="3" creationId="{2299CB1A-F331-3750-A128-FDEE12711094}"/>
          </ac:spMkLst>
        </pc:spChg>
        <pc:graphicFrameChg chg="mod modGraphic">
          <ac:chgData name="Thoburn, Jonathan" userId="6307a8ce-fc0c-469c-92dd-975dcf152150" providerId="ADAL" clId="{DD345EA4-2D3D-43C1-8A8A-93BA3120235F}" dt="2025-06-25T14:56:28.072" v="1243" actId="1076"/>
          <ac:graphicFrameMkLst>
            <pc:docMk/>
            <pc:sldMk cId="1245795401" sldId="292"/>
            <ac:graphicFrameMk id="7" creationId="{5EAE27C2-31C5-1206-9D6E-96E432F3E268}"/>
          </ac:graphicFrameMkLst>
        </pc:graphicFrameChg>
        <pc:picChg chg="mod">
          <ac:chgData name="Thoburn, Jonathan" userId="6307a8ce-fc0c-469c-92dd-975dcf152150" providerId="ADAL" clId="{DD345EA4-2D3D-43C1-8A8A-93BA3120235F}" dt="2025-06-25T14:56:31.959" v="1244" actId="1076"/>
          <ac:picMkLst>
            <pc:docMk/>
            <pc:sldMk cId="1245795401" sldId="292"/>
            <ac:picMk id="10" creationId="{C0EC169D-1E2F-4DC3-CCE3-6A9D27592DC2}"/>
          </ac:picMkLst>
        </pc:picChg>
      </pc:sldChg>
      <pc:sldChg chg="modSp mod">
        <pc:chgData name="Thoburn, Jonathan" userId="6307a8ce-fc0c-469c-92dd-975dcf152150" providerId="ADAL" clId="{DD345EA4-2D3D-43C1-8A8A-93BA3120235F}" dt="2025-06-25T15:12:14.943" v="1272" actId="20577"/>
        <pc:sldMkLst>
          <pc:docMk/>
          <pc:sldMk cId="2665412854" sldId="293"/>
        </pc:sldMkLst>
        <pc:spChg chg="mod">
          <ac:chgData name="Thoburn, Jonathan" userId="6307a8ce-fc0c-469c-92dd-975dcf152150" providerId="ADAL" clId="{DD345EA4-2D3D-43C1-8A8A-93BA3120235F}" dt="2025-06-25T15:12:14.943" v="1272" actId="20577"/>
          <ac:spMkLst>
            <pc:docMk/>
            <pc:sldMk cId="2665412854" sldId="293"/>
            <ac:spMk id="3" creationId="{C6890000-2014-EEE9-1F31-4C4E61E8F276}"/>
          </ac:spMkLst>
        </pc:spChg>
        <pc:graphicFrameChg chg="mod modGraphic">
          <ac:chgData name="Thoburn, Jonathan" userId="6307a8ce-fc0c-469c-92dd-975dcf152150" providerId="ADAL" clId="{DD345EA4-2D3D-43C1-8A8A-93BA3120235F}" dt="2025-06-25T15:11:05.663" v="1262" actId="1076"/>
          <ac:graphicFrameMkLst>
            <pc:docMk/>
            <pc:sldMk cId="2665412854" sldId="293"/>
            <ac:graphicFrameMk id="7" creationId="{94102D52-73F3-770B-1F6B-63FBC51D16F0}"/>
          </ac:graphicFrameMkLst>
        </pc:graphicFrameChg>
        <pc:picChg chg="mod">
          <ac:chgData name="Thoburn, Jonathan" userId="6307a8ce-fc0c-469c-92dd-975dcf152150" providerId="ADAL" clId="{DD345EA4-2D3D-43C1-8A8A-93BA3120235F}" dt="2025-06-25T14:57:07.006" v="1251" actId="14100"/>
          <ac:picMkLst>
            <pc:docMk/>
            <pc:sldMk cId="2665412854" sldId="293"/>
            <ac:picMk id="9" creationId="{EE0FCDF9-9AA8-0C2D-CDB3-AA31303370ED}"/>
          </ac:picMkLst>
        </pc:picChg>
      </pc:sldChg>
      <pc:sldChg chg="del">
        <pc:chgData name="Thoburn, Jonathan" userId="6307a8ce-fc0c-469c-92dd-975dcf152150" providerId="ADAL" clId="{DD345EA4-2D3D-43C1-8A8A-93BA3120235F}" dt="2025-06-25T10:41:49.093" v="150" actId="47"/>
        <pc:sldMkLst>
          <pc:docMk/>
          <pc:sldMk cId="666192497" sldId="29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E54A33-1090-EC4D-8812-6652BA304414}" type="datetimeFigureOut">
              <a:rPr lang="en-US" smtClean="0"/>
              <a:t>9/15/2025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C9DF67-0900-1547-96D2-E921F3F76B03}" type="slidenum">
              <a:rPr lang="en-US" smtClean="0"/>
              <a:t>‹#›</a:t>
            </a:fld>
            <a:endParaRPr lang="en-US"/>
          </a:p>
        </p:txBody>
      </p:sp>
    </p:spTree>
    <p:extLst>
      <p:ext uri="{BB962C8B-B14F-4D97-AF65-F5344CB8AC3E}">
        <p14:creationId xmlns:p14="http://schemas.microsoft.com/office/powerpoint/2010/main" val="506433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6" name="TextBox 5"/>
          <p:cNvSpPr txBox="1"/>
          <p:nvPr userDrawn="1"/>
        </p:nvSpPr>
        <p:spPr>
          <a:xfrm>
            <a:off x="6188149" y="3349256"/>
            <a:ext cx="914400" cy="914400"/>
          </a:xfrm>
          <a:prstGeom prst="rect">
            <a:avLst/>
          </a:prstGeom>
        </p:spPr>
        <p:txBody>
          <a:bodyPr wrap="none" rtlCol="0" anchor="ctr" anchorCtr="0">
            <a:normAutofit/>
          </a:bodyPr>
          <a:lstStyle/>
          <a:p>
            <a:endParaRPr lang="en-US" sz="4000" b="1">
              <a:latin typeface="Arial" charset="0"/>
              <a:ea typeface="Arial" charset="0"/>
              <a:cs typeface="Arial" charset="0"/>
            </a:endParaRPr>
          </a:p>
        </p:txBody>
      </p:sp>
      <p:sp>
        <p:nvSpPr>
          <p:cNvPr id="7" name="Title 1"/>
          <p:cNvSpPr>
            <a:spLocks noGrp="1"/>
          </p:cNvSpPr>
          <p:nvPr>
            <p:ph type="ctrTitle" hasCustomPrompt="1"/>
          </p:nvPr>
        </p:nvSpPr>
        <p:spPr>
          <a:xfrm>
            <a:off x="327991" y="327830"/>
            <a:ext cx="11536018" cy="734864"/>
          </a:xfrm>
          <a:prstGeom prst="rect">
            <a:avLst/>
          </a:prstGeom>
        </p:spPr>
        <p:txBody>
          <a:bodyPr anchor="b"/>
          <a:lstStyle>
            <a:lvl1pPr algn="l">
              <a:defRPr sz="4000" b="1" i="0" baseline="0">
                <a:latin typeface="arial" charset="0"/>
              </a:defRPr>
            </a:lvl1pPr>
          </a:lstStyle>
          <a:p>
            <a:r>
              <a:rPr lang="en-US"/>
              <a:t>Title of slide</a:t>
            </a:r>
          </a:p>
        </p:txBody>
      </p:sp>
      <p:sp>
        <p:nvSpPr>
          <p:cNvPr id="8" name="Subtitle 2"/>
          <p:cNvSpPr>
            <a:spLocks noGrp="1"/>
          </p:cNvSpPr>
          <p:nvPr>
            <p:ph type="subTitle" idx="1" hasCustomPrompt="1"/>
          </p:nvPr>
        </p:nvSpPr>
        <p:spPr>
          <a:xfrm>
            <a:off x="321365" y="1274820"/>
            <a:ext cx="11536018" cy="4318371"/>
          </a:xfrm>
          <a:prstGeom prst="rect">
            <a:avLst/>
          </a:prstGeom>
        </p:spPr>
        <p:txBody>
          <a:bodyPr/>
          <a:lstStyle>
            <a:lvl1pPr marL="0" indent="0" algn="l">
              <a:buNone/>
              <a:defRPr sz="2800" baseline="0">
                <a:solidFill>
                  <a:schemeClr val="tx1"/>
                </a:solidFill>
                <a:latin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Name of person/subtitle</a:t>
            </a:r>
          </a:p>
        </p:txBody>
      </p:sp>
    </p:spTree>
    <p:extLst>
      <p:ext uri="{BB962C8B-B14F-4D97-AF65-F5344CB8AC3E}">
        <p14:creationId xmlns:p14="http://schemas.microsoft.com/office/powerpoint/2010/main" val="37792969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5002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go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78860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6" name="Text Placeholder 5"/>
          <p:cNvSpPr>
            <a:spLocks noGrp="1"/>
          </p:cNvSpPr>
          <p:nvPr>
            <p:ph type="body" sz="quarter" idx="11" hasCustomPrompt="1"/>
          </p:nvPr>
        </p:nvSpPr>
        <p:spPr>
          <a:xfrm>
            <a:off x="0" y="946150"/>
            <a:ext cx="5719763" cy="3849688"/>
          </a:xfrm>
          <a:prstGeom prst="rect">
            <a:avLst/>
          </a:prstGeom>
          <a:solidFill>
            <a:srgbClr val="A88B49">
              <a:alpha val="60000"/>
            </a:srgbClr>
          </a:solidFill>
        </p:spPr>
        <p:txBody>
          <a:bodyPr/>
          <a:lstStyle>
            <a:lvl1pPr>
              <a:defRPr sz="3600" b="1" i="0" baseline="0">
                <a:solidFill>
                  <a:schemeClr val="bg1"/>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a:buNone/>
              <a:tabLst/>
              <a:defRPr/>
            </a:pPr>
            <a:r>
              <a:rPr lang="en-US"/>
              <a:t>Text would go here</a:t>
            </a:r>
          </a:p>
        </p:txBody>
      </p:sp>
    </p:spTree>
    <p:extLst>
      <p:ext uri="{BB962C8B-B14F-4D97-AF65-F5344CB8AC3E}">
        <p14:creationId xmlns:p14="http://schemas.microsoft.com/office/powerpoint/2010/main" val="22434787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ntent image slide">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382773" y="2030818"/>
            <a:ext cx="11461898" cy="3732029"/>
          </a:xfrm>
          <a:prstGeom prst="rect">
            <a:avLst/>
          </a:prstGeom>
        </p:spPr>
        <p:txBody>
          <a:bodyPr/>
          <a:lstStyle/>
          <a:p>
            <a:endParaRPr lang="en-US"/>
          </a:p>
        </p:txBody>
      </p:sp>
    </p:spTree>
    <p:extLst>
      <p:ext uri="{BB962C8B-B14F-4D97-AF65-F5344CB8AC3E}">
        <p14:creationId xmlns:p14="http://schemas.microsoft.com/office/powerpoint/2010/main" val="17076251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de logo">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42CD24-6555-086F-EEC1-C3A938F672B5}"/>
              </a:ext>
            </a:extLst>
          </p:cNvPr>
          <p:cNvSpPr>
            <a:spLocks noGrp="1"/>
          </p:cNvSpPr>
          <p:nvPr>
            <p:ph idx="1"/>
          </p:nvPr>
        </p:nvSpPr>
        <p:spPr>
          <a:xfrm>
            <a:off x="1654171" y="1175657"/>
            <a:ext cx="10376589" cy="5215812"/>
          </a:xfrm>
          <a:prstGeom prst="rect">
            <a:avLst/>
          </a:prstGeom>
        </p:spPr>
        <p:txBody>
          <a:bodyPr/>
          <a:lstStyle>
            <a:lvl1pPr marL="252000" indent="-252000">
              <a:lnSpc>
                <a:spcPct val="100000"/>
              </a:lnSpc>
              <a:spcBef>
                <a:spcPts val="2000"/>
              </a:spcBef>
              <a:defRPr>
                <a:latin typeface="Arial" panose="020B0604020202020204" pitchFamily="34" charset="0"/>
                <a:cs typeface="Arial" panose="020B0604020202020204" pitchFamily="34" charset="0"/>
              </a:defRPr>
            </a:lvl1pPr>
            <a:lvl2pPr marL="540000" indent="-252000">
              <a:lnSpc>
                <a:spcPct val="100000"/>
              </a:lnSpc>
              <a:defRPr>
                <a:latin typeface="Arial" panose="020B0604020202020204" pitchFamily="34" charset="0"/>
                <a:cs typeface="Arial" panose="020B0604020202020204" pitchFamily="34" charset="0"/>
              </a:defRPr>
            </a:lvl2pPr>
            <a:lvl3pPr marL="1080000" indent="-252000">
              <a:lnSpc>
                <a:spcPct val="100000"/>
              </a:lnSpc>
              <a:defRPr>
                <a:latin typeface="Arial" panose="020B0604020202020204" pitchFamily="34" charset="0"/>
                <a:cs typeface="Arial" panose="020B0604020202020204" pitchFamily="34" charset="0"/>
              </a:defRPr>
            </a:lvl3pPr>
            <a:lvl4pPr marL="1620000" indent="-252000">
              <a:lnSpc>
                <a:spcPct val="100000"/>
              </a:lnSpc>
              <a:defRPr>
                <a:latin typeface="Arial" panose="020B0604020202020204" pitchFamily="34" charset="0"/>
                <a:cs typeface="Arial" panose="020B0604020202020204" pitchFamily="34" charset="0"/>
              </a:defRPr>
            </a:lvl4pPr>
            <a:lvl5pPr marL="2160000" indent="-252000">
              <a:lnSpc>
                <a:spcPct val="100000"/>
              </a:lnSpc>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Placeholder 1">
            <a:extLst>
              <a:ext uri="{FF2B5EF4-FFF2-40B4-BE49-F238E27FC236}">
                <a16:creationId xmlns:a16="http://schemas.microsoft.com/office/drawing/2014/main" id="{CB61F2FA-B80E-1A28-DE8E-660A78941805}"/>
              </a:ext>
            </a:extLst>
          </p:cNvPr>
          <p:cNvSpPr>
            <a:spLocks noGrp="1"/>
          </p:cNvSpPr>
          <p:nvPr>
            <p:ph type="title"/>
          </p:nvPr>
        </p:nvSpPr>
        <p:spPr>
          <a:xfrm>
            <a:off x="168093" y="327417"/>
            <a:ext cx="11862668" cy="710915"/>
          </a:xfrm>
          <a:prstGeom prst="rect">
            <a:avLst/>
          </a:prstGeom>
        </p:spPr>
        <p:txBody>
          <a:bodyPr vert="horz" lIns="91440" tIns="45720" rIns="91440" bIns="45720" rtlCol="0" anchor="ctr">
            <a:normAutofit/>
          </a:bodyPr>
          <a:lstStyle>
            <a:lvl1pPr>
              <a:defRPr sz="4000">
                <a:solidFill>
                  <a:srgbClr val="0070C0"/>
                </a:solidFill>
                <a:latin typeface="Arial" panose="020B0604020202020204" pitchFamily="34" charset="0"/>
                <a:cs typeface="Arial" panose="020B0604020202020204" pitchFamily="34" charset="0"/>
              </a:defRPr>
            </a:lvl1pPr>
          </a:lstStyle>
          <a:p>
            <a:r>
              <a:rPr lang="en-US"/>
              <a:t>Click to edit Master title style</a:t>
            </a:r>
            <a:endParaRPr lang="en-GB"/>
          </a:p>
        </p:txBody>
      </p:sp>
    </p:spTree>
    <p:extLst>
      <p:ext uri="{BB962C8B-B14F-4D97-AF65-F5344CB8AC3E}">
        <p14:creationId xmlns:p14="http://schemas.microsoft.com/office/powerpoint/2010/main" val="3298373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image slide">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333723" y="347072"/>
            <a:ext cx="11510948" cy="5246119"/>
          </a:xfrm>
          <a:prstGeom prst="rect">
            <a:avLst/>
          </a:prstGeom>
        </p:spPr>
        <p:txBody>
          <a:bodyPr/>
          <a:lstStyle/>
          <a:p>
            <a:endParaRPr lang="en-US"/>
          </a:p>
        </p:txBody>
      </p:sp>
    </p:spTree>
    <p:extLst>
      <p:ext uri="{BB962C8B-B14F-4D97-AF65-F5344CB8AC3E}">
        <p14:creationId xmlns:p14="http://schemas.microsoft.com/office/powerpoint/2010/main" val="312799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17204" y="346655"/>
            <a:ext cx="11557591" cy="707910"/>
          </a:xfrm>
          <a:prstGeom prst="rect">
            <a:avLst/>
          </a:prstGeom>
        </p:spPr>
        <p:txBody>
          <a:bodyPr/>
          <a:lstStyle/>
          <a:p>
            <a:r>
              <a:rPr lang="en-US"/>
              <a:t>Title of slide</a:t>
            </a:r>
          </a:p>
        </p:txBody>
      </p:sp>
      <p:sp>
        <p:nvSpPr>
          <p:cNvPr id="3" name="Content Placeholder 2"/>
          <p:cNvSpPr>
            <a:spLocks noGrp="1"/>
          </p:cNvSpPr>
          <p:nvPr>
            <p:ph idx="1"/>
          </p:nvPr>
        </p:nvSpPr>
        <p:spPr>
          <a:xfrm>
            <a:off x="308343" y="1274820"/>
            <a:ext cx="11557591" cy="4311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841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1888" y="481639"/>
            <a:ext cx="11568223" cy="28527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311888" y="3361364"/>
            <a:ext cx="11568223"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723154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17204" y="1281496"/>
            <a:ext cx="5702596" cy="431169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199" y="1281495"/>
            <a:ext cx="5683101" cy="4311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3CC48A53-32C7-FC29-992B-51F395F9F711}"/>
              </a:ext>
            </a:extLst>
          </p:cNvPr>
          <p:cNvSpPr>
            <a:spLocks noGrp="1"/>
          </p:cNvSpPr>
          <p:nvPr>
            <p:ph type="title" hasCustomPrompt="1"/>
          </p:nvPr>
        </p:nvSpPr>
        <p:spPr>
          <a:xfrm>
            <a:off x="317204" y="346655"/>
            <a:ext cx="11557591" cy="707910"/>
          </a:xfrm>
          <a:prstGeom prst="rect">
            <a:avLst/>
          </a:prstGeom>
        </p:spPr>
        <p:txBody>
          <a:bodyPr/>
          <a:lstStyle/>
          <a:p>
            <a:r>
              <a:rPr lang="en-US"/>
              <a:t>Title of slide</a:t>
            </a:r>
          </a:p>
        </p:txBody>
      </p:sp>
    </p:spTree>
    <p:extLst>
      <p:ext uri="{BB962C8B-B14F-4D97-AF65-F5344CB8AC3E}">
        <p14:creationId xmlns:p14="http://schemas.microsoft.com/office/powerpoint/2010/main" val="337634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8160" y="1279687"/>
            <a:ext cx="5689415"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08160" y="2111420"/>
            <a:ext cx="5689415" cy="346689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279687"/>
            <a:ext cx="567247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111420"/>
            <a:ext cx="5672470" cy="346689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a:extLst>
              <a:ext uri="{FF2B5EF4-FFF2-40B4-BE49-F238E27FC236}">
                <a16:creationId xmlns:a16="http://schemas.microsoft.com/office/drawing/2014/main" id="{642332BD-96ED-4E2C-DEBB-4B773B5973EE}"/>
              </a:ext>
            </a:extLst>
          </p:cNvPr>
          <p:cNvSpPr>
            <a:spLocks noGrp="1"/>
          </p:cNvSpPr>
          <p:nvPr>
            <p:ph type="title" hasCustomPrompt="1"/>
          </p:nvPr>
        </p:nvSpPr>
        <p:spPr>
          <a:xfrm>
            <a:off x="317204" y="346655"/>
            <a:ext cx="11557591" cy="707910"/>
          </a:xfrm>
          <a:prstGeom prst="rect">
            <a:avLst/>
          </a:prstGeom>
        </p:spPr>
        <p:txBody>
          <a:bodyPr/>
          <a:lstStyle/>
          <a:p>
            <a:r>
              <a:rPr lang="en-US"/>
              <a:t>Title of slide</a:t>
            </a:r>
          </a:p>
        </p:txBody>
      </p:sp>
    </p:spTree>
    <p:extLst>
      <p:ext uri="{BB962C8B-B14F-4D97-AF65-F5344CB8AC3E}">
        <p14:creationId xmlns:p14="http://schemas.microsoft.com/office/powerpoint/2010/main" val="1433756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black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65221" y="2522138"/>
            <a:ext cx="9144000" cy="1298391"/>
          </a:xfrm>
          <a:prstGeom prst="rect">
            <a:avLst/>
          </a:prstGeom>
        </p:spPr>
        <p:txBody>
          <a:bodyPr anchor="b"/>
          <a:lstStyle>
            <a:lvl1pPr algn="l">
              <a:defRPr sz="6000" b="1" i="0" baseline="0">
                <a:solidFill>
                  <a:schemeClr val="bg1"/>
                </a:solidFill>
                <a:latin typeface="arial" charset="0"/>
              </a:defRPr>
            </a:lvl1pPr>
          </a:lstStyle>
          <a:p>
            <a:r>
              <a:rPr lang="en-US"/>
              <a:t>Title of slide</a:t>
            </a:r>
          </a:p>
        </p:txBody>
      </p:sp>
      <p:sp>
        <p:nvSpPr>
          <p:cNvPr id="3" name="Subtitle 2"/>
          <p:cNvSpPr>
            <a:spLocks noGrp="1"/>
          </p:cNvSpPr>
          <p:nvPr>
            <p:ph type="subTitle" idx="1" hasCustomPrompt="1"/>
          </p:nvPr>
        </p:nvSpPr>
        <p:spPr>
          <a:xfrm>
            <a:off x="465221" y="3912605"/>
            <a:ext cx="9144000" cy="693515"/>
          </a:xfrm>
          <a:prstGeom prst="rect">
            <a:avLst/>
          </a:prstGeom>
        </p:spPr>
        <p:txBody>
          <a:bodyPr/>
          <a:lstStyle>
            <a:lvl1pPr marL="0" indent="0" algn="l">
              <a:buNone/>
              <a:defRPr sz="2400" b="1" i="0" baseline="0">
                <a:solidFill>
                  <a:srgbClr val="A88B4A"/>
                </a:solidFill>
                <a:latin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Name of person/subtitle</a:t>
            </a:r>
          </a:p>
        </p:txBody>
      </p:sp>
    </p:spTree>
    <p:extLst>
      <p:ext uri="{BB962C8B-B14F-4D97-AF65-F5344CB8AC3E}">
        <p14:creationId xmlns:p14="http://schemas.microsoft.com/office/powerpoint/2010/main" val="79877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slide black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F7A69-D8D4-9A75-7BE4-A7709DBC94BB}"/>
              </a:ext>
            </a:extLst>
          </p:cNvPr>
          <p:cNvSpPr>
            <a:spLocks noGrp="1"/>
          </p:cNvSpPr>
          <p:nvPr>
            <p:ph type="ctrTitle" hasCustomPrompt="1"/>
          </p:nvPr>
        </p:nvSpPr>
        <p:spPr>
          <a:xfrm>
            <a:off x="465221" y="1872942"/>
            <a:ext cx="5173579" cy="1298391"/>
          </a:xfrm>
          <a:prstGeom prst="rect">
            <a:avLst/>
          </a:prstGeom>
        </p:spPr>
        <p:txBody>
          <a:bodyPr anchor="b"/>
          <a:lstStyle>
            <a:lvl1pPr algn="l">
              <a:defRPr sz="6000" b="1" i="0" baseline="0">
                <a:solidFill>
                  <a:schemeClr val="bg1"/>
                </a:solidFill>
                <a:latin typeface="arial" charset="0"/>
              </a:defRPr>
            </a:lvl1pPr>
          </a:lstStyle>
          <a:p>
            <a:r>
              <a:rPr lang="en-US"/>
              <a:t>Title of slide</a:t>
            </a:r>
          </a:p>
        </p:txBody>
      </p:sp>
      <p:sp>
        <p:nvSpPr>
          <p:cNvPr id="3" name="Subtitle 2">
            <a:extLst>
              <a:ext uri="{FF2B5EF4-FFF2-40B4-BE49-F238E27FC236}">
                <a16:creationId xmlns:a16="http://schemas.microsoft.com/office/drawing/2014/main" id="{742D3C22-E27D-077C-7766-FB789F82B12F}"/>
              </a:ext>
            </a:extLst>
          </p:cNvPr>
          <p:cNvSpPr>
            <a:spLocks noGrp="1"/>
          </p:cNvSpPr>
          <p:nvPr>
            <p:ph type="subTitle" idx="1" hasCustomPrompt="1"/>
          </p:nvPr>
        </p:nvSpPr>
        <p:spPr>
          <a:xfrm>
            <a:off x="465221" y="3263409"/>
            <a:ext cx="5173579" cy="693515"/>
          </a:xfrm>
          <a:prstGeom prst="rect">
            <a:avLst/>
          </a:prstGeom>
        </p:spPr>
        <p:txBody>
          <a:bodyPr/>
          <a:lstStyle>
            <a:lvl1pPr marL="0" indent="0" algn="l">
              <a:buNone/>
              <a:defRPr sz="2400" b="1" i="0" baseline="0">
                <a:solidFill>
                  <a:srgbClr val="A88B4A"/>
                </a:solidFill>
                <a:latin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Name of person/subtitle</a:t>
            </a:r>
          </a:p>
        </p:txBody>
      </p:sp>
    </p:spTree>
    <p:extLst>
      <p:ext uri="{BB962C8B-B14F-4D97-AF65-F5344CB8AC3E}">
        <p14:creationId xmlns:p14="http://schemas.microsoft.com/office/powerpoint/2010/main" val="3240463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black 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46295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9563849"/>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mailto:v.leaper@tees.ac.uk" TargetMode="External"/><Relationship Id="rId2" Type="http://schemas.openxmlformats.org/officeDocument/2006/relationships/hyperlink" Target="mailto:j.thoburn@tees.ac.uk" TargetMode="External"/><Relationship Id="rId1" Type="http://schemas.openxmlformats.org/officeDocument/2006/relationships/slideLayout" Target="../slideLayouts/slideLayout3.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B5A88-1222-4668-8F78-A7F89FC18AE5}"/>
              </a:ext>
            </a:extLst>
          </p:cNvPr>
          <p:cNvSpPr>
            <a:spLocks noGrp="1"/>
          </p:cNvSpPr>
          <p:nvPr>
            <p:ph type="title"/>
          </p:nvPr>
        </p:nvSpPr>
        <p:spPr>
          <a:xfrm>
            <a:off x="3761606" y="138902"/>
            <a:ext cx="10659110" cy="1325563"/>
          </a:xfrm>
        </p:spPr>
        <p:txBody>
          <a:bodyPr/>
          <a:lstStyle/>
          <a:p>
            <a:r>
              <a:rPr lang="en-GB" sz="2800" b="1"/>
              <a:t>PGCE Observations</a:t>
            </a:r>
          </a:p>
        </p:txBody>
      </p:sp>
      <p:graphicFrame>
        <p:nvGraphicFramePr>
          <p:cNvPr id="3" name="Table 3">
            <a:extLst>
              <a:ext uri="{FF2B5EF4-FFF2-40B4-BE49-F238E27FC236}">
                <a16:creationId xmlns:a16="http://schemas.microsoft.com/office/drawing/2014/main" id="{0DB276DD-9B1D-4095-B337-ED17DE48AF70}"/>
              </a:ext>
            </a:extLst>
          </p:cNvPr>
          <p:cNvGraphicFramePr>
            <a:graphicFrameLocks/>
          </p:cNvGraphicFramePr>
          <p:nvPr>
            <p:extLst>
              <p:ext uri="{D42A27DB-BD31-4B8C-83A1-F6EECF244321}">
                <p14:modId xmlns:p14="http://schemas.microsoft.com/office/powerpoint/2010/main" val="2896757337"/>
              </p:ext>
            </p:extLst>
          </p:nvPr>
        </p:nvGraphicFramePr>
        <p:xfrm>
          <a:off x="581226" y="3782192"/>
          <a:ext cx="11369790" cy="1082976"/>
        </p:xfrm>
        <a:graphic>
          <a:graphicData uri="http://schemas.openxmlformats.org/drawingml/2006/table">
            <a:tbl>
              <a:tblPr firstRow="1" bandRow="1">
                <a:tableStyleId>{5C22544A-7EE6-4342-B048-85BDC9FD1C3A}</a:tableStyleId>
              </a:tblPr>
              <a:tblGrid>
                <a:gridCol w="2378871">
                  <a:extLst>
                    <a:ext uri="{9D8B030D-6E8A-4147-A177-3AD203B41FA5}">
                      <a16:colId xmlns:a16="http://schemas.microsoft.com/office/drawing/2014/main" val="3093586925"/>
                    </a:ext>
                  </a:extLst>
                </a:gridCol>
                <a:gridCol w="4564875">
                  <a:extLst>
                    <a:ext uri="{9D8B030D-6E8A-4147-A177-3AD203B41FA5}">
                      <a16:colId xmlns:a16="http://schemas.microsoft.com/office/drawing/2014/main" val="2850124546"/>
                    </a:ext>
                  </a:extLst>
                </a:gridCol>
                <a:gridCol w="4426044">
                  <a:extLst>
                    <a:ext uri="{9D8B030D-6E8A-4147-A177-3AD203B41FA5}">
                      <a16:colId xmlns:a16="http://schemas.microsoft.com/office/drawing/2014/main" val="2727889812"/>
                    </a:ext>
                  </a:extLst>
                </a:gridCol>
              </a:tblGrid>
              <a:tr h="412416">
                <a:tc>
                  <a:txBody>
                    <a:bodyPr/>
                    <a:lstStyle/>
                    <a:p>
                      <a:pPr algn="l"/>
                      <a:r>
                        <a:rPr lang="en-GB"/>
                        <a:t>When?</a:t>
                      </a:r>
                    </a:p>
                  </a:txBody>
                  <a:tcPr/>
                </a:tc>
                <a:tc>
                  <a:txBody>
                    <a:bodyPr/>
                    <a:lstStyle/>
                    <a:p>
                      <a:pPr algn="l"/>
                      <a:r>
                        <a:rPr lang="en-GB"/>
                        <a:t>What?</a:t>
                      </a:r>
                    </a:p>
                  </a:txBody>
                  <a:tcPr/>
                </a:tc>
                <a:tc>
                  <a:txBody>
                    <a:bodyPr/>
                    <a:lstStyle/>
                    <a:p>
                      <a:pPr algn="l"/>
                      <a:r>
                        <a:rPr lang="en-GB"/>
                        <a:t>Who?</a:t>
                      </a:r>
                    </a:p>
                  </a:txBody>
                  <a:tcPr/>
                </a:tc>
                <a:extLst>
                  <a:ext uri="{0D108BD9-81ED-4DB2-BD59-A6C34878D82A}">
                    <a16:rowId xmlns:a16="http://schemas.microsoft.com/office/drawing/2014/main" val="3509564877"/>
                  </a:ext>
                </a:extLst>
              </a:tr>
              <a:tr h="215944">
                <a:tc>
                  <a:txBody>
                    <a:bodyPr/>
                    <a:lstStyle/>
                    <a:p>
                      <a:pPr algn="ctr" fontAlgn="b"/>
                      <a:r>
                        <a:rPr lang="en-GB" sz="1600" b="0" i="0" u="none" strike="noStrike">
                          <a:solidFill>
                            <a:srgbClr val="000000"/>
                          </a:solidFill>
                          <a:effectLst/>
                          <a:latin typeface="+mn-lt"/>
                        </a:rPr>
                        <a:t>20/10/25 – 12/12/25</a:t>
                      </a:r>
                    </a:p>
                  </a:txBody>
                  <a:tcPr anchor="b">
                    <a:solidFill>
                      <a:srgbClr val="F67F2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a:t>Observation Window  1 </a:t>
                      </a:r>
                    </a:p>
                  </a:txBody>
                  <a:tcPr>
                    <a:solidFill>
                      <a:srgbClr val="F67F21"/>
                    </a:solidFill>
                  </a:tcPr>
                </a:tc>
                <a:tc>
                  <a:txBody>
                    <a:bodyPr/>
                    <a:lstStyle/>
                    <a:p>
                      <a:pPr algn="ctr"/>
                      <a:r>
                        <a:rPr lang="en-GB" sz="1600" u="none" strike="noStrike">
                          <a:effectLst/>
                        </a:rPr>
                        <a:t>TU Tutor and Mentor</a:t>
                      </a:r>
                      <a:endParaRPr lang="en-GB" sz="1600"/>
                    </a:p>
                  </a:txBody>
                  <a:tcPr>
                    <a:solidFill>
                      <a:srgbClr val="F67F21"/>
                    </a:solidFill>
                  </a:tcPr>
                </a:tc>
                <a:extLst>
                  <a:ext uri="{0D108BD9-81ED-4DB2-BD59-A6C34878D82A}">
                    <a16:rowId xmlns:a16="http://schemas.microsoft.com/office/drawing/2014/main" val="1595539602"/>
                  </a:ext>
                </a:extLst>
              </a:tr>
              <a:tr h="1219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0" i="0" u="none" strike="noStrike">
                          <a:solidFill>
                            <a:srgbClr val="000000"/>
                          </a:solidFill>
                          <a:effectLst/>
                          <a:latin typeface="+mn-lt"/>
                        </a:rPr>
                        <a:t>09/03/26 – 19/06/26</a:t>
                      </a:r>
                    </a:p>
                  </a:txBody>
                  <a:tcPr>
                    <a:solidFill>
                      <a:srgbClr val="66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a:t>Observation Window 2 </a:t>
                      </a:r>
                    </a:p>
                  </a:txBody>
                  <a:tcPr>
                    <a:solidFill>
                      <a:srgbClr val="66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u="none" strike="noStrike">
                          <a:effectLst/>
                        </a:rPr>
                        <a:t>TU Tutor and Mentor</a:t>
                      </a:r>
                      <a:endParaRPr lang="en-GB" sz="1600"/>
                    </a:p>
                  </a:txBody>
                  <a:tcPr>
                    <a:solidFill>
                      <a:srgbClr val="66CCFF"/>
                    </a:solidFill>
                  </a:tcPr>
                </a:tc>
                <a:extLst>
                  <a:ext uri="{0D108BD9-81ED-4DB2-BD59-A6C34878D82A}">
                    <a16:rowId xmlns:a16="http://schemas.microsoft.com/office/drawing/2014/main" val="790119448"/>
                  </a:ext>
                </a:extLst>
              </a:tr>
            </a:tbl>
          </a:graphicData>
        </a:graphic>
      </p:graphicFrame>
      <p:sp>
        <p:nvSpPr>
          <p:cNvPr id="4" name="TextBox 3">
            <a:extLst>
              <a:ext uri="{FF2B5EF4-FFF2-40B4-BE49-F238E27FC236}">
                <a16:creationId xmlns:a16="http://schemas.microsoft.com/office/drawing/2014/main" id="{65DD2048-CD61-4B1E-A40D-EA485BA41ABB}"/>
              </a:ext>
            </a:extLst>
          </p:cNvPr>
          <p:cNvSpPr txBox="1"/>
          <p:nvPr/>
        </p:nvSpPr>
        <p:spPr>
          <a:xfrm>
            <a:off x="581226" y="801683"/>
            <a:ext cx="10548594" cy="3108543"/>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GB" sz="1400"/>
              <a:t>Mentors should be observing their trainee weekly in an informal manner. </a:t>
            </a:r>
          </a:p>
          <a:p>
            <a:pPr marL="285750" indent="-285750">
              <a:buFont typeface="Arial" panose="020B0604020202020204" pitchFamily="34" charset="0"/>
              <a:buChar char="•"/>
            </a:pPr>
            <a:endParaRPr lang="en-GB" sz="1400"/>
          </a:p>
          <a:p>
            <a:pPr marL="285750" indent="-285750">
              <a:buFont typeface="Arial" panose="020B0604020202020204" pitchFamily="34" charset="0"/>
              <a:buChar char="•"/>
            </a:pPr>
            <a:r>
              <a:rPr lang="en-GB" sz="1400"/>
              <a:t>There will be </a:t>
            </a:r>
            <a:r>
              <a:rPr lang="en-GB" sz="1400" b="1"/>
              <a:t>two formal observations taking place during the first placement </a:t>
            </a:r>
            <a:r>
              <a:rPr lang="en-GB" sz="1400"/>
              <a:t>completed by the </a:t>
            </a:r>
            <a:r>
              <a:rPr lang="en-GB" sz="1400" b="1"/>
              <a:t>TU Tutor and Mentor</a:t>
            </a:r>
            <a:endParaRPr lang="en-GB" sz="1400" b="1">
              <a:cs typeface="Arial"/>
            </a:endParaRPr>
          </a:p>
          <a:p>
            <a:pPr marL="285750" indent="-285750">
              <a:buFont typeface="Arial" panose="020B0604020202020204" pitchFamily="34" charset="0"/>
              <a:buChar char="•"/>
            </a:pPr>
            <a:endParaRPr lang="en-GB" sz="1400">
              <a:cs typeface="Arial"/>
            </a:endParaRPr>
          </a:p>
          <a:p>
            <a:pPr marL="285750" indent="-285750">
              <a:buFont typeface="Arial" panose="020B0604020202020204" pitchFamily="34" charset="0"/>
              <a:buChar char="•"/>
            </a:pPr>
            <a:r>
              <a:rPr lang="en-GB" sz="1400" b="1">
                <a:cs typeface="Arial"/>
              </a:rPr>
              <a:t>Three further observations will follow in placement </a:t>
            </a:r>
            <a:r>
              <a:rPr lang="en-GB" sz="1400">
                <a:cs typeface="Arial"/>
              </a:rPr>
              <a:t>2, the final observation being assessed against the Teacher Standards.</a:t>
            </a:r>
          </a:p>
          <a:p>
            <a:endParaRPr lang="en-GB" sz="1400"/>
          </a:p>
          <a:p>
            <a:pPr marL="285750" indent="-285750">
              <a:buFont typeface="Arial" panose="020B0604020202020204" pitchFamily="34" charset="0"/>
              <a:buChar char="•"/>
            </a:pPr>
            <a:r>
              <a:rPr lang="en-GB" sz="1400"/>
              <a:t>Observation windows below show when these should be scheduled. There are two large observation windows this year. </a:t>
            </a:r>
          </a:p>
          <a:p>
            <a:pPr marL="285750" indent="-285750">
              <a:buFont typeface="Arial" panose="020B0604020202020204" pitchFamily="34" charset="0"/>
              <a:buChar char="•"/>
            </a:pPr>
            <a:endParaRPr lang="en-GB" sz="1400"/>
          </a:p>
          <a:p>
            <a:pPr marL="285750" indent="-285750">
              <a:buFont typeface="Arial" panose="020B0604020202020204" pitchFamily="34" charset="0"/>
              <a:buChar char="•"/>
            </a:pPr>
            <a:r>
              <a:rPr lang="en-GB" sz="1400"/>
              <a:t>Following each formal observation, a tripartite meeting should take place between The TU Tutor, Mentor and trainee. This would ideally be directly following the observation but if this is not possible, arrangements can be made to have the meeting over Teams at a more convenient time. After a tripartite meeting, the dates for the subsequent observation should be set if possible.</a:t>
            </a:r>
          </a:p>
          <a:p>
            <a:pPr marL="285750" indent="-285750">
              <a:buFont typeface="Arial" panose="020B0604020202020204" pitchFamily="34" charset="0"/>
              <a:buChar char="•"/>
            </a:pPr>
            <a:endParaRPr lang="en-GB" sz="1400"/>
          </a:p>
          <a:p>
            <a:pPr marL="285750" indent="-285750">
              <a:buFont typeface="Arial" panose="020B0604020202020204" pitchFamily="34" charset="0"/>
              <a:buChar char="•"/>
            </a:pPr>
            <a:r>
              <a:rPr lang="en-GB" sz="1400">
                <a:cs typeface="Arial"/>
              </a:rPr>
              <a:t>In some cases, it may be appropriate to schedule an extra observation.</a:t>
            </a:r>
          </a:p>
          <a:p>
            <a:pPr marL="285750" indent="-285750">
              <a:buFont typeface="Arial" panose="020B0604020202020204" pitchFamily="34" charset="0"/>
              <a:buChar char="•"/>
            </a:pPr>
            <a:endParaRPr lang="en-GB" sz="1400"/>
          </a:p>
        </p:txBody>
      </p:sp>
    </p:spTree>
    <p:extLst>
      <p:ext uri="{BB962C8B-B14F-4D97-AF65-F5344CB8AC3E}">
        <p14:creationId xmlns:p14="http://schemas.microsoft.com/office/powerpoint/2010/main" val="3093364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B5A88-1222-4668-8F78-A7F89FC18AE5}"/>
              </a:ext>
            </a:extLst>
          </p:cNvPr>
          <p:cNvSpPr>
            <a:spLocks noGrp="1"/>
          </p:cNvSpPr>
          <p:nvPr>
            <p:ph type="title"/>
          </p:nvPr>
        </p:nvSpPr>
        <p:spPr>
          <a:xfrm>
            <a:off x="92297" y="1"/>
            <a:ext cx="10746940" cy="403774"/>
          </a:xfrm>
        </p:spPr>
        <p:txBody>
          <a:bodyPr>
            <a:normAutofit/>
          </a:bodyPr>
          <a:lstStyle/>
          <a:p>
            <a:r>
              <a:rPr lang="en-GB" sz="1800" b="1"/>
              <a:t>Placement 1</a:t>
            </a:r>
          </a:p>
        </p:txBody>
      </p:sp>
      <p:graphicFrame>
        <p:nvGraphicFramePr>
          <p:cNvPr id="11" name="Content Placeholder 10">
            <a:extLst>
              <a:ext uri="{FF2B5EF4-FFF2-40B4-BE49-F238E27FC236}">
                <a16:creationId xmlns:a16="http://schemas.microsoft.com/office/drawing/2014/main" id="{1C0AEA48-5BE3-4317-9BBE-B736C2B5CCAF}"/>
              </a:ext>
            </a:extLst>
          </p:cNvPr>
          <p:cNvGraphicFramePr>
            <a:graphicFrameLocks noGrp="1"/>
          </p:cNvGraphicFramePr>
          <p:nvPr>
            <p:ph idx="1"/>
            <p:extLst>
              <p:ext uri="{D42A27DB-BD31-4B8C-83A1-F6EECF244321}">
                <p14:modId xmlns:p14="http://schemas.microsoft.com/office/powerpoint/2010/main" val="2831413742"/>
              </p:ext>
            </p:extLst>
          </p:nvPr>
        </p:nvGraphicFramePr>
        <p:xfrm>
          <a:off x="215759" y="374360"/>
          <a:ext cx="9670828" cy="5318467"/>
        </p:xfrm>
        <a:graphic>
          <a:graphicData uri="http://schemas.openxmlformats.org/drawingml/2006/table">
            <a:tbl>
              <a:tblPr>
                <a:tableStyleId>{5C22544A-7EE6-4342-B048-85BDC9FD1C3A}</a:tableStyleId>
              </a:tblPr>
              <a:tblGrid>
                <a:gridCol w="1709364">
                  <a:extLst>
                    <a:ext uri="{9D8B030D-6E8A-4147-A177-3AD203B41FA5}">
                      <a16:colId xmlns:a16="http://schemas.microsoft.com/office/drawing/2014/main" val="4171999810"/>
                    </a:ext>
                  </a:extLst>
                </a:gridCol>
                <a:gridCol w="1307175">
                  <a:extLst>
                    <a:ext uri="{9D8B030D-6E8A-4147-A177-3AD203B41FA5}">
                      <a16:colId xmlns:a16="http://schemas.microsoft.com/office/drawing/2014/main" val="3429047130"/>
                    </a:ext>
                  </a:extLst>
                </a:gridCol>
                <a:gridCol w="1336027">
                  <a:extLst>
                    <a:ext uri="{9D8B030D-6E8A-4147-A177-3AD203B41FA5}">
                      <a16:colId xmlns:a16="http://schemas.microsoft.com/office/drawing/2014/main" val="2471323682"/>
                    </a:ext>
                  </a:extLst>
                </a:gridCol>
                <a:gridCol w="1106062">
                  <a:extLst>
                    <a:ext uri="{9D8B030D-6E8A-4147-A177-3AD203B41FA5}">
                      <a16:colId xmlns:a16="http://schemas.microsoft.com/office/drawing/2014/main" val="972677650"/>
                    </a:ext>
                  </a:extLst>
                </a:gridCol>
                <a:gridCol w="1047603">
                  <a:extLst>
                    <a:ext uri="{9D8B030D-6E8A-4147-A177-3AD203B41FA5}">
                      <a16:colId xmlns:a16="http://schemas.microsoft.com/office/drawing/2014/main" val="1018990178"/>
                    </a:ext>
                  </a:extLst>
                </a:gridCol>
                <a:gridCol w="1062030">
                  <a:extLst>
                    <a:ext uri="{9D8B030D-6E8A-4147-A177-3AD203B41FA5}">
                      <a16:colId xmlns:a16="http://schemas.microsoft.com/office/drawing/2014/main" val="173692920"/>
                    </a:ext>
                  </a:extLst>
                </a:gridCol>
                <a:gridCol w="1075059">
                  <a:extLst>
                    <a:ext uri="{9D8B030D-6E8A-4147-A177-3AD203B41FA5}">
                      <a16:colId xmlns:a16="http://schemas.microsoft.com/office/drawing/2014/main" val="419861104"/>
                    </a:ext>
                  </a:extLst>
                </a:gridCol>
                <a:gridCol w="1027508">
                  <a:extLst>
                    <a:ext uri="{9D8B030D-6E8A-4147-A177-3AD203B41FA5}">
                      <a16:colId xmlns:a16="http://schemas.microsoft.com/office/drawing/2014/main" val="48354507"/>
                    </a:ext>
                  </a:extLst>
                </a:gridCol>
              </a:tblGrid>
              <a:tr h="404287">
                <a:tc>
                  <a:txBody>
                    <a:bodyPr/>
                    <a:lstStyle/>
                    <a:p>
                      <a:pPr algn="ctr" fontAlgn="b"/>
                      <a:r>
                        <a:rPr lang="en-GB" sz="1200" u="none" strike="noStrike">
                          <a:effectLst/>
                        </a:rPr>
                        <a:t> TU Semester Week</a:t>
                      </a:r>
                      <a:endParaRPr lang="en-GB" sz="1200" b="0" i="0" u="none" strike="noStrike">
                        <a:solidFill>
                          <a:srgbClr val="000000"/>
                        </a:solidFill>
                        <a:effectLst/>
                        <a:latin typeface="Calibri" panose="020F0502020204030204" pitchFamily="34" charset="0"/>
                      </a:endParaRPr>
                    </a:p>
                  </a:txBody>
                  <a:tcPr marL="0" marR="0" marT="0" marB="0" anchor="b">
                    <a:solidFill>
                      <a:schemeClr val="bg1">
                        <a:lumMod val="85000"/>
                      </a:schemeClr>
                    </a:solidFill>
                  </a:tcPr>
                </a:tc>
                <a:tc>
                  <a:txBody>
                    <a:bodyPr/>
                    <a:lstStyle/>
                    <a:p>
                      <a:pPr algn="ctr" fontAlgn="b"/>
                      <a:r>
                        <a:rPr lang="en-GB" sz="1200" u="none" strike="noStrike">
                          <a:effectLst/>
                        </a:rPr>
                        <a:t>Date w/c</a:t>
                      </a:r>
                      <a:endParaRPr lang="en-GB" sz="1200" b="0" i="0" u="none" strike="noStrike">
                        <a:solidFill>
                          <a:srgbClr val="000000"/>
                        </a:solidFill>
                        <a:effectLst/>
                        <a:latin typeface="Calibri" panose="020F0502020204030204" pitchFamily="34" charset="0"/>
                      </a:endParaRPr>
                    </a:p>
                  </a:txBody>
                  <a:tcPr marL="0" marR="0" marT="0" marB="0" anchor="b">
                    <a:solidFill>
                      <a:schemeClr val="bg1">
                        <a:lumMod val="85000"/>
                      </a:schemeClr>
                    </a:solidFill>
                  </a:tcPr>
                </a:tc>
                <a:tc>
                  <a:txBody>
                    <a:bodyPr/>
                    <a:lstStyle/>
                    <a:p>
                      <a:pPr algn="ctr" fontAlgn="b"/>
                      <a:r>
                        <a:rPr lang="en-GB" sz="1200" b="1" u="none" strike="noStrike">
                          <a:effectLst/>
                        </a:rPr>
                        <a:t>Suggested</a:t>
                      </a:r>
                      <a:r>
                        <a:rPr lang="en-GB" sz="1200" u="none" strike="noStrike">
                          <a:effectLst/>
                        </a:rPr>
                        <a:t> </a:t>
                      </a:r>
                      <a:r>
                        <a:rPr lang="en-GB" sz="1200" i="1" u="none" strike="noStrike">
                          <a:effectLst/>
                        </a:rPr>
                        <a:t>weekly</a:t>
                      </a:r>
                      <a:r>
                        <a:rPr lang="en-GB" sz="1200" u="none" strike="noStrike">
                          <a:effectLst/>
                        </a:rPr>
                        <a:t> Teaching hours*</a:t>
                      </a:r>
                      <a:endParaRPr lang="en-GB" sz="1200" b="0" i="0" u="none" strike="noStrike">
                        <a:solidFill>
                          <a:srgbClr val="000000"/>
                        </a:solidFill>
                        <a:effectLst/>
                        <a:latin typeface="Calibri" panose="020F0502020204030204" pitchFamily="34" charset="0"/>
                      </a:endParaRPr>
                    </a:p>
                  </a:txBody>
                  <a:tcPr marL="0" marR="0" marT="0" marB="0" anchor="b">
                    <a:solidFill>
                      <a:schemeClr val="bg1">
                        <a:lumMod val="85000"/>
                      </a:schemeClr>
                    </a:solidFill>
                  </a:tcPr>
                </a:tc>
                <a:tc gridSpan="5">
                  <a:txBody>
                    <a:bodyPr/>
                    <a:lstStyle/>
                    <a:p>
                      <a:pPr algn="ctr" fontAlgn="b"/>
                      <a:r>
                        <a:rPr lang="en-GB" sz="1200" u="none" strike="noStrike">
                          <a:effectLst/>
                        </a:rPr>
                        <a:t>Information</a:t>
                      </a:r>
                      <a:endParaRPr lang="en-GB" sz="1200" b="0" i="0" u="none" strike="noStrike">
                        <a:solidFill>
                          <a:srgbClr val="000000"/>
                        </a:solidFill>
                        <a:effectLst/>
                        <a:latin typeface="Calibri" panose="020F0502020204030204" pitchFamily="34" charset="0"/>
                      </a:endParaRPr>
                    </a:p>
                  </a:txBody>
                  <a:tcPr marL="0" marR="0" marT="0" marB="0" anchor="b">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00630434"/>
                  </a:ext>
                </a:extLst>
              </a:tr>
              <a:tr h="232966">
                <a:tc>
                  <a:txBody>
                    <a:bodyPr/>
                    <a:lstStyle/>
                    <a:p>
                      <a:pPr algn="ctr" fontAlgn="b"/>
                      <a:r>
                        <a:rPr lang="en-GB" sz="1000" b="0" i="0" u="none" strike="noStrike">
                          <a:solidFill>
                            <a:srgbClr val="000000"/>
                          </a:solidFill>
                          <a:effectLst/>
                          <a:latin typeface="+mn-lt"/>
                        </a:rPr>
                        <a:t>1</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01/09/25</a:t>
                      </a:r>
                    </a:p>
                  </a:txBody>
                  <a:tcPr marL="0" marR="0" marT="0" marB="0" anchor="ctr">
                    <a:solidFill>
                      <a:srgbClr val="FFC000"/>
                    </a:solidFill>
                  </a:tcPr>
                </a:tc>
                <a:tc>
                  <a:txBody>
                    <a:bodyPr/>
                    <a:lstStyle/>
                    <a:p>
                      <a:pPr algn="ctr" fontAlgn="b"/>
                      <a:r>
                        <a:rPr lang="en-GB" sz="1000" u="none" strike="noStrike">
                          <a:effectLst/>
                          <a:latin typeface="+mn-lt"/>
                        </a:rPr>
                        <a:t>n/a</a:t>
                      </a:r>
                    </a:p>
                  </a:txBody>
                  <a:tcPr marL="0" marR="0" marT="0" marB="0" anchor="ctr">
                    <a:solidFill>
                      <a:srgbClr val="FFC000"/>
                    </a:solidFill>
                  </a:tcPr>
                </a:tc>
                <a:tc gridSpan="5">
                  <a:txBody>
                    <a:bodyPr/>
                    <a:lstStyle/>
                    <a:p>
                      <a:pPr algn="ctr" fontAlgn="b"/>
                      <a:r>
                        <a:rPr lang="en-GB" sz="1000" b="0" i="0" u="none" strike="noStrike">
                          <a:solidFill>
                            <a:srgbClr val="000000"/>
                          </a:solidFill>
                          <a:effectLst/>
                          <a:latin typeface="+mn-lt"/>
                        </a:rPr>
                        <a:t>On Teesside University Campus - Induction</a:t>
                      </a:r>
                    </a:p>
                  </a:txBody>
                  <a:tcPr marL="0" marR="0" marT="0" marB="0" anchor="ctr">
                    <a:solidFill>
                      <a:srgbClr val="FFC0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25816563"/>
                  </a:ext>
                </a:extLst>
              </a:tr>
              <a:tr h="270582">
                <a:tc>
                  <a:txBody>
                    <a:bodyPr/>
                    <a:lstStyle/>
                    <a:p>
                      <a:pPr algn="ctr" fontAlgn="b"/>
                      <a:r>
                        <a:rPr lang="en-GB" sz="1000" b="0" i="0" u="none" strike="noStrike">
                          <a:solidFill>
                            <a:srgbClr val="000000"/>
                          </a:solidFill>
                          <a:effectLst/>
                          <a:latin typeface="+mn-lt"/>
                        </a:rPr>
                        <a:t>2</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08/09/25</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n/a</a:t>
                      </a:r>
                    </a:p>
                  </a:txBody>
                  <a:tcPr marL="0" marR="0" marT="0" marB="0" anchor="ctr">
                    <a:solidFill>
                      <a:srgbClr val="FFC000"/>
                    </a:solidFill>
                  </a:tcPr>
                </a:tc>
                <a:tc gridSpan="5">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mn-lt"/>
                        </a:rPr>
                        <a:t>On Teesside University Campus – FT Learning</a:t>
                      </a:r>
                    </a:p>
                  </a:txBody>
                  <a:tcPr marL="0" marR="0" marT="0" marB="0" anchor="ctr">
                    <a:solidFill>
                      <a:srgbClr val="FFC0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671029011"/>
                  </a:ext>
                </a:extLst>
              </a:tr>
              <a:tr h="247020">
                <a:tc>
                  <a:txBody>
                    <a:bodyPr/>
                    <a:lstStyle/>
                    <a:p>
                      <a:pPr algn="ctr" fontAlgn="b"/>
                      <a:r>
                        <a:rPr lang="en-GB" sz="1000" b="0" i="0" u="none" strike="noStrike">
                          <a:solidFill>
                            <a:srgbClr val="000000"/>
                          </a:solidFill>
                          <a:effectLst/>
                          <a:latin typeface="+mn-lt"/>
                        </a:rPr>
                        <a:t>3</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15/09/25</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n/a</a:t>
                      </a:r>
                    </a:p>
                  </a:txBody>
                  <a:tcPr marL="0" marR="0" marT="0" marB="0" anchor="ctr">
                    <a:solidFill>
                      <a:srgbClr val="FFC000"/>
                    </a:solidFill>
                  </a:tcPr>
                </a:tc>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kern="1200">
                          <a:solidFill>
                            <a:srgbClr val="000000"/>
                          </a:solidFill>
                          <a:effectLst/>
                          <a:latin typeface="+mn-lt"/>
                          <a:ea typeface="+mn-ea"/>
                          <a:cs typeface="+mn-cs"/>
                        </a:rPr>
                        <a:t>On Teesside University Campus – FT Learning</a:t>
                      </a:r>
                    </a:p>
                  </a:txBody>
                  <a:tcPr marL="0" marR="0" marT="0" marB="0" anchor="ctr">
                    <a:solidFill>
                      <a:srgbClr val="FFC0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23312383"/>
                  </a:ext>
                </a:extLst>
              </a:tr>
              <a:tr h="285025">
                <a:tc>
                  <a:txBody>
                    <a:bodyPr/>
                    <a:lstStyle/>
                    <a:p>
                      <a:pPr algn="ctr" fontAlgn="b"/>
                      <a:r>
                        <a:rPr lang="en-GB" sz="1000" b="0" i="0" u="none" strike="noStrike">
                          <a:solidFill>
                            <a:srgbClr val="000000"/>
                          </a:solidFill>
                          <a:effectLst/>
                          <a:latin typeface="+mn-lt"/>
                        </a:rPr>
                        <a:t>4</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22/09/25</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0 </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Mon</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Tue</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Wed </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Thur</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Fri</a:t>
                      </a:r>
                    </a:p>
                  </a:txBody>
                  <a:tcPr marL="0" marR="0" marT="0" marB="0" anchor="ctr">
                    <a:solidFill>
                      <a:srgbClr val="92D050"/>
                    </a:solidFill>
                  </a:tcPr>
                </a:tc>
                <a:extLst>
                  <a:ext uri="{0D108BD9-81ED-4DB2-BD59-A6C34878D82A}">
                    <a16:rowId xmlns:a16="http://schemas.microsoft.com/office/drawing/2014/main" val="4091452643"/>
                  </a:ext>
                </a:extLst>
              </a:tr>
              <a:tr h="271740">
                <a:tc>
                  <a:txBody>
                    <a:bodyPr/>
                    <a:lstStyle/>
                    <a:p>
                      <a:pPr algn="ctr" fontAlgn="b"/>
                      <a:r>
                        <a:rPr lang="en-GB" sz="1000" b="0" i="0" u="none" strike="noStrike">
                          <a:solidFill>
                            <a:srgbClr val="000000"/>
                          </a:solidFill>
                          <a:effectLst/>
                          <a:latin typeface="+mn-lt"/>
                        </a:rPr>
                        <a:t>5</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29/09/25</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0</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Mon</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Tue</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Wed </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Thur</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Fri</a:t>
                      </a:r>
                    </a:p>
                  </a:txBody>
                  <a:tcPr marL="0" marR="0" marT="0" marB="0" anchor="ctr">
                    <a:solidFill>
                      <a:srgbClr val="92D050"/>
                    </a:solidFill>
                  </a:tcPr>
                </a:tc>
                <a:extLst>
                  <a:ext uri="{0D108BD9-81ED-4DB2-BD59-A6C34878D82A}">
                    <a16:rowId xmlns:a16="http://schemas.microsoft.com/office/drawing/2014/main" val="272476394"/>
                  </a:ext>
                </a:extLst>
              </a:tr>
              <a:tr h="304042">
                <a:tc>
                  <a:txBody>
                    <a:bodyPr/>
                    <a:lstStyle/>
                    <a:p>
                      <a:pPr algn="ctr" fontAlgn="b"/>
                      <a:r>
                        <a:rPr lang="en-GB" sz="1000" b="0" i="0" u="none" strike="noStrike">
                          <a:solidFill>
                            <a:schemeClr val="bg1"/>
                          </a:solidFill>
                          <a:effectLst/>
                          <a:latin typeface="+mn-lt"/>
                        </a:rPr>
                        <a:t>6</a:t>
                      </a:r>
                    </a:p>
                  </a:txBody>
                  <a:tcPr marL="0" marR="0" marT="0" marB="0" anchor="ctr">
                    <a:solidFill>
                      <a:srgbClr val="CA2583"/>
                    </a:solidFill>
                  </a:tcPr>
                </a:tc>
                <a:tc>
                  <a:txBody>
                    <a:bodyPr/>
                    <a:lstStyle/>
                    <a:p>
                      <a:pPr algn="ctr" fontAlgn="b"/>
                      <a:r>
                        <a:rPr lang="en-GB" sz="1000" b="0" i="0" u="none" strike="noStrike">
                          <a:solidFill>
                            <a:schemeClr val="bg1"/>
                          </a:solidFill>
                          <a:effectLst/>
                          <a:latin typeface="+mn-lt"/>
                        </a:rPr>
                        <a:t>06/10/25</a:t>
                      </a:r>
                    </a:p>
                  </a:txBody>
                  <a:tcPr marL="0" marR="0" marT="0" marB="0" anchor="ctr">
                    <a:solidFill>
                      <a:srgbClr val="CA2583"/>
                    </a:solidFill>
                  </a:tcPr>
                </a:tc>
                <a:tc>
                  <a:txBody>
                    <a:bodyPr/>
                    <a:lstStyle/>
                    <a:p>
                      <a:pPr algn="ctr" fontAlgn="b"/>
                      <a:r>
                        <a:rPr lang="en-GB" sz="1000" b="0" i="0" u="none" strike="noStrike">
                          <a:solidFill>
                            <a:schemeClr val="bg1"/>
                          </a:solidFill>
                          <a:effectLst/>
                          <a:latin typeface="+mn-lt"/>
                        </a:rPr>
                        <a:t> </a:t>
                      </a:r>
                      <a:r>
                        <a:rPr lang="en-GB" sz="1000" b="0" i="0" u="none" strike="noStrike" err="1">
                          <a:solidFill>
                            <a:schemeClr val="bg1"/>
                          </a:solidFill>
                          <a:effectLst/>
                          <a:latin typeface="+mn-lt"/>
                        </a:rPr>
                        <a:t>ITaP</a:t>
                      </a:r>
                      <a:r>
                        <a:rPr lang="en-GB" sz="1000" b="0" i="0" u="none" strike="noStrike">
                          <a:solidFill>
                            <a:schemeClr val="bg1"/>
                          </a:solidFill>
                          <a:effectLst/>
                          <a:latin typeface="+mn-lt"/>
                        </a:rPr>
                        <a:t> 1</a:t>
                      </a:r>
                    </a:p>
                  </a:txBody>
                  <a:tcPr marL="0" marR="0" marT="0" marB="0" anchor="ctr">
                    <a:solidFill>
                      <a:srgbClr val="CA2583"/>
                    </a:solidFill>
                  </a:tcPr>
                </a:tc>
                <a:tc>
                  <a:txBody>
                    <a:bodyPr/>
                    <a:lstStyle/>
                    <a:p>
                      <a:pPr algn="ctr" fontAlgn="b"/>
                      <a:r>
                        <a:rPr lang="en-GB" sz="1000" b="0" i="0" u="none" strike="noStrike">
                          <a:solidFill>
                            <a:schemeClr val="bg1"/>
                          </a:solidFill>
                          <a:effectLst/>
                          <a:latin typeface="+mn-lt"/>
                        </a:rPr>
                        <a:t>Mon</a:t>
                      </a:r>
                    </a:p>
                  </a:txBody>
                  <a:tcPr marL="0" marR="0" marT="0" marB="0" anchor="ctr">
                    <a:solidFill>
                      <a:srgbClr val="CA258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solidFill>
                            <a:schemeClr val="tx1"/>
                          </a:solidFill>
                        </a:rPr>
                        <a:t>Tue</a:t>
                      </a:r>
                    </a:p>
                  </a:txBody>
                  <a:tcPr marL="0" marR="0" marT="0" marB="0" anchor="ctr">
                    <a:solidFill>
                      <a:srgbClr val="92D050"/>
                    </a:solidFill>
                  </a:tcPr>
                </a:tc>
                <a:tc>
                  <a:txBody>
                    <a:bodyPr/>
                    <a:lstStyle/>
                    <a:p>
                      <a:pPr algn="ctr"/>
                      <a:r>
                        <a:rPr lang="en-GB" sz="1000">
                          <a:solidFill>
                            <a:schemeClr val="bg1"/>
                          </a:solidFill>
                        </a:rPr>
                        <a:t>Wed</a:t>
                      </a:r>
                    </a:p>
                  </a:txBody>
                  <a:tcPr marL="0" marR="0" marT="0" marB="0" anchor="ctr">
                    <a:solidFill>
                      <a:srgbClr val="CA2583"/>
                    </a:solidFill>
                  </a:tcPr>
                </a:tc>
                <a:tc>
                  <a:txBody>
                    <a:bodyPr/>
                    <a:lstStyle/>
                    <a:p>
                      <a:pPr algn="ctr"/>
                      <a:r>
                        <a:rPr lang="en-GB" sz="1000"/>
                        <a:t>Thur</a:t>
                      </a:r>
                    </a:p>
                  </a:txBody>
                  <a:tcPr marL="0" marR="0" marT="0" marB="0" anchor="ctr">
                    <a:solidFill>
                      <a:srgbClr val="92D050"/>
                    </a:solidFill>
                  </a:tcPr>
                </a:tc>
                <a:tc>
                  <a:txBody>
                    <a:bodyPr/>
                    <a:lstStyle/>
                    <a:p>
                      <a:pPr algn="ctr"/>
                      <a:r>
                        <a:rPr lang="en-GB" sz="1000">
                          <a:solidFill>
                            <a:schemeClr val="bg1"/>
                          </a:solidFill>
                        </a:rPr>
                        <a:t>Fri</a:t>
                      </a:r>
                    </a:p>
                  </a:txBody>
                  <a:tcPr marL="0" marR="0" marT="0" marB="0" anchor="ctr">
                    <a:solidFill>
                      <a:srgbClr val="CA2583"/>
                    </a:solidFill>
                  </a:tcPr>
                </a:tc>
                <a:extLst>
                  <a:ext uri="{0D108BD9-81ED-4DB2-BD59-A6C34878D82A}">
                    <a16:rowId xmlns:a16="http://schemas.microsoft.com/office/drawing/2014/main" val="4045273015"/>
                  </a:ext>
                </a:extLst>
              </a:tr>
              <a:tr h="287667">
                <a:tc>
                  <a:txBody>
                    <a:bodyPr/>
                    <a:lstStyle/>
                    <a:p>
                      <a:pPr algn="ctr" fontAlgn="b"/>
                      <a:r>
                        <a:rPr lang="en-GB" sz="1000" b="0" i="0" u="none" strike="noStrike">
                          <a:solidFill>
                            <a:srgbClr val="000000"/>
                          </a:solidFill>
                          <a:effectLst/>
                          <a:latin typeface="+mn-lt"/>
                        </a:rPr>
                        <a:t>7</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13/10/25</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1-4</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Mon</a:t>
                      </a:r>
                    </a:p>
                  </a:txBody>
                  <a:tcPr marL="0" marR="0" marT="0" marB="0" anchor="ctr">
                    <a:solidFill>
                      <a:srgbClr val="92D050"/>
                    </a:solidFill>
                  </a:tcPr>
                </a:tc>
                <a:tc>
                  <a:txBody>
                    <a:bodyPr/>
                    <a:lstStyle/>
                    <a:p>
                      <a:pPr algn="ctr"/>
                      <a:r>
                        <a:rPr lang="en-GB" sz="1000"/>
                        <a:t>Tue</a:t>
                      </a:r>
                      <a:endParaRPr lang="en-GB"/>
                    </a:p>
                  </a:txBody>
                  <a:tcPr marL="0" marR="0" marT="0" marB="0" anchor="ctr">
                    <a:solidFill>
                      <a:srgbClr val="92D050"/>
                    </a:solidFill>
                  </a:tcPr>
                </a:tc>
                <a:tc>
                  <a:txBody>
                    <a:bodyPr/>
                    <a:lstStyle/>
                    <a:p>
                      <a:pPr algn="ctr"/>
                      <a:r>
                        <a:rPr lang="en-GB" sz="1000"/>
                        <a:t>Wed</a:t>
                      </a:r>
                      <a:endParaRPr lang="en-GB"/>
                    </a:p>
                  </a:txBody>
                  <a:tcPr marL="0" marR="0" marT="0" marB="0" anchor="ctr">
                    <a:solidFill>
                      <a:srgbClr val="92D050"/>
                    </a:solidFill>
                  </a:tcPr>
                </a:tc>
                <a:tc>
                  <a:txBody>
                    <a:bodyPr/>
                    <a:lstStyle/>
                    <a:p>
                      <a:pPr algn="ctr"/>
                      <a:r>
                        <a:rPr lang="en-GB" sz="1000"/>
                        <a:t>Thur</a:t>
                      </a:r>
                      <a:endParaRPr lang="en-GB"/>
                    </a:p>
                  </a:txBody>
                  <a:tcPr marL="0" marR="0" marT="0" marB="0" anchor="ctr">
                    <a:solidFill>
                      <a:srgbClr val="92D050"/>
                    </a:solidFill>
                  </a:tcPr>
                </a:tc>
                <a:tc>
                  <a:txBody>
                    <a:bodyPr/>
                    <a:lstStyle/>
                    <a:p>
                      <a:pPr algn="ctr"/>
                      <a:r>
                        <a:rPr lang="en-GB" sz="1000"/>
                        <a:t>Fri</a:t>
                      </a:r>
                      <a:endParaRPr lang="en-GB"/>
                    </a:p>
                  </a:txBody>
                  <a:tcPr marL="0" marR="0" marT="0" marB="0" anchor="ctr">
                    <a:solidFill>
                      <a:srgbClr val="92D050"/>
                    </a:solidFill>
                  </a:tcPr>
                </a:tc>
                <a:extLst>
                  <a:ext uri="{0D108BD9-81ED-4DB2-BD59-A6C34878D82A}">
                    <a16:rowId xmlns:a16="http://schemas.microsoft.com/office/drawing/2014/main" val="2729558602"/>
                  </a:ext>
                </a:extLst>
              </a:tr>
              <a:tr h="255788">
                <a:tc>
                  <a:txBody>
                    <a:bodyPr/>
                    <a:lstStyle/>
                    <a:p>
                      <a:pPr algn="ctr" fontAlgn="b"/>
                      <a:r>
                        <a:rPr lang="en-GB" sz="1000" b="0" i="0" u="none" strike="noStrike">
                          <a:solidFill>
                            <a:srgbClr val="000000"/>
                          </a:solidFill>
                          <a:effectLst/>
                          <a:latin typeface="+mn-lt"/>
                        </a:rPr>
                        <a:t>8</a:t>
                      </a:r>
                    </a:p>
                  </a:txBody>
                  <a:tcPr marL="0" marR="0" marT="0" marB="0" anchor="ctr">
                    <a:solidFill>
                      <a:srgbClr val="92D050"/>
                    </a:solidFill>
                  </a:tcPr>
                </a:tc>
                <a:tc>
                  <a:txBody>
                    <a:bodyPr/>
                    <a:lstStyle/>
                    <a:p>
                      <a:pPr algn="ctr" fontAlgn="b"/>
                      <a:r>
                        <a:rPr lang="en-GB" sz="1000" b="0" i="0" u="none" strike="noStrike">
                          <a:solidFill>
                            <a:srgbClr val="000000"/>
                          </a:solidFill>
                          <a:effectLst/>
                          <a:highlight>
                            <a:srgbClr val="FFFF00"/>
                          </a:highlight>
                          <a:latin typeface="+mn-lt"/>
                        </a:rPr>
                        <a:t>20/10/25– Observation Window 1 opens</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1-4</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Mon</a:t>
                      </a:r>
                    </a:p>
                  </a:txBody>
                  <a:tcPr marL="0" marR="0" marT="0" marB="0" anchor="ctr">
                    <a:solidFill>
                      <a:srgbClr val="92D050"/>
                    </a:solidFill>
                  </a:tcPr>
                </a:tc>
                <a:tc>
                  <a:txBody>
                    <a:bodyPr/>
                    <a:lstStyle/>
                    <a:p>
                      <a:pPr algn="ctr"/>
                      <a:r>
                        <a:rPr lang="en-GB" sz="1000"/>
                        <a:t>Tue</a:t>
                      </a:r>
                      <a:endParaRPr lang="en-GB"/>
                    </a:p>
                  </a:txBody>
                  <a:tcPr marL="0" marR="0" marT="0" marB="0" anchor="ctr">
                    <a:solidFill>
                      <a:srgbClr val="92D050"/>
                    </a:solidFill>
                  </a:tcPr>
                </a:tc>
                <a:tc>
                  <a:txBody>
                    <a:bodyPr/>
                    <a:lstStyle/>
                    <a:p>
                      <a:pPr algn="ctr"/>
                      <a:r>
                        <a:rPr lang="en-GB" sz="1000"/>
                        <a:t>Wed</a:t>
                      </a:r>
                      <a:endParaRPr lang="en-GB"/>
                    </a:p>
                  </a:txBody>
                  <a:tcPr marL="0" marR="0" marT="0" marB="0" anchor="ctr">
                    <a:solidFill>
                      <a:srgbClr val="92D050"/>
                    </a:solidFill>
                  </a:tcPr>
                </a:tc>
                <a:tc>
                  <a:txBody>
                    <a:bodyPr/>
                    <a:lstStyle/>
                    <a:p>
                      <a:pPr algn="ctr"/>
                      <a:r>
                        <a:rPr lang="en-GB" sz="1000"/>
                        <a:t>Thur</a:t>
                      </a:r>
                      <a:endParaRPr lang="en-GB"/>
                    </a:p>
                  </a:txBody>
                  <a:tcPr marL="0" marR="0" marT="0" marB="0" anchor="ctr">
                    <a:solidFill>
                      <a:srgbClr val="92D050"/>
                    </a:solidFill>
                  </a:tcPr>
                </a:tc>
                <a:tc>
                  <a:txBody>
                    <a:bodyPr/>
                    <a:lstStyle/>
                    <a:p>
                      <a:pPr algn="ctr"/>
                      <a:r>
                        <a:rPr lang="en-GB" sz="1000"/>
                        <a:t>Fri</a:t>
                      </a:r>
                      <a:endParaRPr lang="en-GB"/>
                    </a:p>
                  </a:txBody>
                  <a:tcPr marL="0" marR="0" marT="0" marB="0" anchor="ctr">
                    <a:solidFill>
                      <a:srgbClr val="92D050"/>
                    </a:solidFill>
                  </a:tcPr>
                </a:tc>
                <a:extLst>
                  <a:ext uri="{0D108BD9-81ED-4DB2-BD59-A6C34878D82A}">
                    <a16:rowId xmlns:a16="http://schemas.microsoft.com/office/drawing/2014/main" val="3159455853"/>
                  </a:ext>
                </a:extLst>
              </a:tr>
              <a:tr h="251577">
                <a:tc>
                  <a:txBody>
                    <a:bodyPr/>
                    <a:lstStyle/>
                    <a:p>
                      <a:pPr algn="ctr" fontAlgn="b"/>
                      <a:r>
                        <a:rPr lang="en-GB" sz="1000" b="0" i="0" u="none" strike="noStrike">
                          <a:solidFill>
                            <a:srgbClr val="000000"/>
                          </a:solidFill>
                          <a:effectLst/>
                          <a:latin typeface="+mn-lt"/>
                        </a:rPr>
                        <a:t>9</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27/10/25</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4</a:t>
                      </a:r>
                    </a:p>
                  </a:txBody>
                  <a:tcPr marL="0" marR="0" marT="0" marB="0" anchor="ctr">
                    <a:solidFill>
                      <a:srgbClr val="FFC000"/>
                    </a:solidFill>
                  </a:tcPr>
                </a:tc>
                <a:tc gridSpan="5">
                  <a:txBody>
                    <a:bodyPr/>
                    <a:lstStyle/>
                    <a:p>
                      <a:pPr algn="ctr" fontAlgn="b"/>
                      <a:r>
                        <a:rPr lang="en-GB" sz="1000" b="0" i="0" u="none" strike="noStrike">
                          <a:solidFill>
                            <a:srgbClr val="000000"/>
                          </a:solidFill>
                          <a:effectLst/>
                          <a:latin typeface="+mn-lt"/>
                        </a:rPr>
                        <a:t>Half Term for most schools – Students on Teesside University Campus / Asynchronous</a:t>
                      </a:r>
                    </a:p>
                  </a:txBody>
                  <a:tcPr marL="0" marR="0" marT="0" marB="0" anchor="ctr">
                    <a:solidFill>
                      <a:srgbClr val="FFC0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91294611"/>
                  </a:ext>
                </a:extLst>
              </a:tr>
              <a:tr h="295554">
                <a:tc>
                  <a:txBody>
                    <a:bodyPr/>
                    <a:lstStyle/>
                    <a:p>
                      <a:pPr algn="ctr"/>
                      <a:r>
                        <a:rPr lang="en-GB" sz="1000">
                          <a:latin typeface="+mn-lt"/>
                        </a:rPr>
                        <a:t>10</a:t>
                      </a:r>
                    </a:p>
                  </a:txBody>
                  <a:tcPr marL="0" marR="0" marT="0" marB="0" anchor="ctr">
                    <a:solidFill>
                      <a:srgbClr val="92D050"/>
                    </a:solidFill>
                  </a:tcPr>
                </a:tc>
                <a:tc>
                  <a:txBody>
                    <a:bodyPr/>
                    <a:lstStyle/>
                    <a:p>
                      <a:pPr algn="ctr"/>
                      <a:r>
                        <a:rPr lang="en-GB" sz="1000">
                          <a:latin typeface="+mn-lt"/>
                        </a:rPr>
                        <a:t>3/11/25</a:t>
                      </a:r>
                    </a:p>
                  </a:txBody>
                  <a:tcPr marL="0" marR="0" marT="0" marB="0" anchor="ctr">
                    <a:solidFill>
                      <a:srgbClr val="92D050"/>
                    </a:solidFill>
                  </a:tcPr>
                </a:tc>
                <a:tc>
                  <a:txBody>
                    <a:bodyPr/>
                    <a:lstStyle/>
                    <a:p>
                      <a:pPr algn="ctr"/>
                      <a:r>
                        <a:rPr lang="en-GB" sz="1000">
                          <a:latin typeface="+mn-lt"/>
                        </a:rPr>
                        <a:t>4</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Mon</a:t>
                      </a:r>
                    </a:p>
                  </a:txBody>
                  <a:tcPr marL="0" marR="0" marT="0" marB="0" anchor="ctr">
                    <a:solidFill>
                      <a:srgbClr val="92D050"/>
                    </a:solidFill>
                  </a:tcPr>
                </a:tc>
                <a:tc>
                  <a:txBody>
                    <a:bodyPr/>
                    <a:lstStyle/>
                    <a:p>
                      <a:pPr algn="ctr"/>
                      <a:r>
                        <a:rPr lang="en-GB" sz="1000"/>
                        <a:t>Tue</a:t>
                      </a:r>
                      <a:endParaRPr lang="en-GB"/>
                    </a:p>
                  </a:txBody>
                  <a:tcPr marL="0" marR="0" marT="0" marB="0" anchor="ctr">
                    <a:solidFill>
                      <a:srgbClr val="92D050"/>
                    </a:solidFill>
                  </a:tcPr>
                </a:tc>
                <a:tc>
                  <a:txBody>
                    <a:bodyPr/>
                    <a:lstStyle/>
                    <a:p>
                      <a:pPr algn="ctr"/>
                      <a:r>
                        <a:rPr lang="en-GB" sz="1000"/>
                        <a:t>Wed</a:t>
                      </a:r>
                      <a:endParaRPr lang="en-GB"/>
                    </a:p>
                  </a:txBody>
                  <a:tcPr marL="0" marR="0" marT="0" marB="0" anchor="ctr">
                    <a:solidFill>
                      <a:srgbClr val="92D050"/>
                    </a:solidFill>
                  </a:tcPr>
                </a:tc>
                <a:tc>
                  <a:txBody>
                    <a:bodyPr/>
                    <a:lstStyle/>
                    <a:p>
                      <a:pPr algn="ctr"/>
                      <a:r>
                        <a:rPr lang="en-GB" sz="1000" err="1"/>
                        <a:t>Thur</a:t>
                      </a:r>
                      <a:endParaRPr lang="en-GB"/>
                    </a:p>
                  </a:txBody>
                  <a:tcPr marL="0" marR="0" marT="0" marB="0" anchor="ctr">
                    <a:solidFill>
                      <a:srgbClr val="92D050"/>
                    </a:solidFill>
                  </a:tcPr>
                </a:tc>
                <a:tc>
                  <a:txBody>
                    <a:bodyPr/>
                    <a:lstStyle/>
                    <a:p>
                      <a:pPr algn="ctr"/>
                      <a:r>
                        <a:rPr lang="en-GB" sz="1000"/>
                        <a:t>Fri</a:t>
                      </a:r>
                      <a:endParaRPr lang="en-GB"/>
                    </a:p>
                  </a:txBody>
                  <a:tcPr marL="0" marR="0" marT="0" marB="0" anchor="ctr">
                    <a:solidFill>
                      <a:srgbClr val="92D050"/>
                    </a:solidFill>
                  </a:tcPr>
                </a:tc>
                <a:extLst>
                  <a:ext uri="{0D108BD9-81ED-4DB2-BD59-A6C34878D82A}">
                    <a16:rowId xmlns:a16="http://schemas.microsoft.com/office/drawing/2014/main" val="4105205573"/>
                  </a:ext>
                </a:extLst>
              </a:tr>
              <a:tr h="262845">
                <a:tc>
                  <a:txBody>
                    <a:bodyPr/>
                    <a:lstStyle/>
                    <a:p>
                      <a:pPr algn="ctr" fontAlgn="b"/>
                      <a:r>
                        <a:rPr lang="en-GB" sz="1000" b="0" i="0" u="none" strike="noStrike">
                          <a:solidFill>
                            <a:srgbClr val="000000"/>
                          </a:solidFill>
                          <a:effectLst/>
                          <a:latin typeface="+mn-lt"/>
                        </a:rPr>
                        <a:t>11</a:t>
                      </a:r>
                    </a:p>
                  </a:txBody>
                  <a:tcPr marL="0" marR="0" marT="0" marB="0" anchor="ctr">
                    <a:solidFill>
                      <a:srgbClr val="92D050"/>
                    </a:solidFill>
                  </a:tcPr>
                </a:tc>
                <a:tc>
                  <a:txBody>
                    <a:bodyPr/>
                    <a:lstStyle/>
                    <a:p>
                      <a:pPr algn="ctr"/>
                      <a:r>
                        <a:rPr lang="en-GB" sz="1000">
                          <a:latin typeface="+mn-lt"/>
                        </a:rPr>
                        <a:t>10/11/25</a:t>
                      </a:r>
                    </a:p>
                  </a:txBody>
                  <a:tcPr marL="0" marR="0" marT="0" marB="0" anchor="ctr">
                    <a:solidFill>
                      <a:srgbClr val="92D050"/>
                    </a:solidFill>
                  </a:tcPr>
                </a:tc>
                <a:tc>
                  <a:txBody>
                    <a:bodyPr/>
                    <a:lstStyle/>
                    <a:p>
                      <a:pPr algn="ctr"/>
                      <a:r>
                        <a:rPr lang="en-GB" sz="1000">
                          <a:latin typeface="+mn-lt"/>
                        </a:rPr>
                        <a:t>4</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Mon</a:t>
                      </a:r>
                    </a:p>
                  </a:txBody>
                  <a:tcPr marL="0" marR="0" marT="0" marB="0" anchor="ctr">
                    <a:solidFill>
                      <a:srgbClr val="92D050"/>
                    </a:solidFill>
                  </a:tcPr>
                </a:tc>
                <a:tc>
                  <a:txBody>
                    <a:bodyPr/>
                    <a:lstStyle/>
                    <a:p>
                      <a:pPr algn="ctr"/>
                      <a:r>
                        <a:rPr lang="en-GB" sz="1000"/>
                        <a:t>Tue</a:t>
                      </a:r>
                      <a:endParaRPr lang="en-GB"/>
                    </a:p>
                  </a:txBody>
                  <a:tcPr marL="0" marR="0" marT="0" marB="0" anchor="ctr">
                    <a:solidFill>
                      <a:srgbClr val="92D050"/>
                    </a:solidFill>
                  </a:tcPr>
                </a:tc>
                <a:tc>
                  <a:txBody>
                    <a:bodyPr/>
                    <a:lstStyle/>
                    <a:p>
                      <a:pPr algn="ctr"/>
                      <a:r>
                        <a:rPr lang="en-GB" sz="1000"/>
                        <a:t>Wed</a:t>
                      </a:r>
                      <a:endParaRPr lang="en-GB"/>
                    </a:p>
                  </a:txBody>
                  <a:tcPr marL="0" marR="0" marT="0" marB="0" anchor="ctr">
                    <a:solidFill>
                      <a:srgbClr val="92D050"/>
                    </a:solidFill>
                  </a:tcPr>
                </a:tc>
                <a:tc>
                  <a:txBody>
                    <a:bodyPr/>
                    <a:lstStyle/>
                    <a:p>
                      <a:pPr algn="ctr"/>
                      <a:r>
                        <a:rPr lang="en-GB" sz="1000" err="1"/>
                        <a:t>Thur</a:t>
                      </a:r>
                      <a:endParaRPr lang="en-GB"/>
                    </a:p>
                  </a:txBody>
                  <a:tcPr marL="0" marR="0" marT="0" marB="0" anchor="ctr">
                    <a:solidFill>
                      <a:srgbClr val="92D050"/>
                    </a:solidFill>
                  </a:tcPr>
                </a:tc>
                <a:tc>
                  <a:txBody>
                    <a:bodyPr/>
                    <a:lstStyle/>
                    <a:p>
                      <a:pPr algn="ctr"/>
                      <a:r>
                        <a:rPr lang="en-GB" sz="1000"/>
                        <a:t>Fri</a:t>
                      </a:r>
                      <a:endParaRPr lang="en-GB"/>
                    </a:p>
                  </a:txBody>
                  <a:tcPr marL="0" marR="0" marT="0" marB="0" anchor="ctr">
                    <a:solidFill>
                      <a:srgbClr val="92D050"/>
                    </a:solidFill>
                  </a:tcPr>
                </a:tc>
                <a:extLst>
                  <a:ext uri="{0D108BD9-81ED-4DB2-BD59-A6C34878D82A}">
                    <a16:rowId xmlns:a16="http://schemas.microsoft.com/office/drawing/2014/main" val="3634426285"/>
                  </a:ext>
                </a:extLst>
              </a:tr>
              <a:tr h="235656">
                <a:tc>
                  <a:txBody>
                    <a:bodyPr/>
                    <a:lstStyle/>
                    <a:p>
                      <a:pPr algn="ctr" fontAlgn="b"/>
                      <a:r>
                        <a:rPr lang="en-GB" sz="1000" b="0" i="0" u="none" strike="noStrike">
                          <a:solidFill>
                            <a:schemeClr val="tx1"/>
                          </a:solidFill>
                          <a:effectLst/>
                          <a:latin typeface="+mn-lt"/>
                        </a:rPr>
                        <a:t>12</a:t>
                      </a:r>
                    </a:p>
                  </a:txBody>
                  <a:tcPr marL="0" marR="0" marT="0" marB="0" anchor="ctr">
                    <a:solidFill>
                      <a:srgbClr val="92D050"/>
                    </a:solidFill>
                  </a:tcPr>
                </a:tc>
                <a:tc>
                  <a:txBody>
                    <a:bodyPr/>
                    <a:lstStyle/>
                    <a:p>
                      <a:pPr algn="ctr"/>
                      <a:r>
                        <a:rPr lang="en-GB" sz="1000">
                          <a:solidFill>
                            <a:schemeClr val="tx1"/>
                          </a:solidFill>
                          <a:latin typeface="+mn-lt"/>
                        </a:rPr>
                        <a:t>17/11/25</a:t>
                      </a:r>
                    </a:p>
                  </a:txBody>
                  <a:tcPr marL="0" marR="0" marT="0" marB="0" anchor="ctr">
                    <a:solidFill>
                      <a:srgbClr val="92D050"/>
                    </a:solidFill>
                  </a:tcPr>
                </a:tc>
                <a:tc>
                  <a:txBody>
                    <a:bodyPr/>
                    <a:lstStyle/>
                    <a:p>
                      <a:pPr algn="ctr"/>
                      <a:r>
                        <a:rPr lang="en-GB" sz="1000">
                          <a:solidFill>
                            <a:schemeClr val="tx1"/>
                          </a:solidFill>
                          <a:latin typeface="+mn-lt"/>
                        </a:rPr>
                        <a:t>4-8</a:t>
                      </a:r>
                    </a:p>
                  </a:txBody>
                  <a:tcPr marL="0" marR="0" marT="0" marB="0" anchor="ctr">
                    <a:solidFill>
                      <a:srgbClr val="92D050"/>
                    </a:solidFill>
                  </a:tcPr>
                </a:tc>
                <a:tc>
                  <a:txBody>
                    <a:bodyPr/>
                    <a:lstStyle/>
                    <a:p>
                      <a:pPr algn="ctr" fontAlgn="b"/>
                      <a:r>
                        <a:rPr lang="en-GB" sz="1000" b="0" i="0" u="none" strike="noStrike">
                          <a:solidFill>
                            <a:schemeClr val="tx1"/>
                          </a:solidFill>
                          <a:effectLst/>
                          <a:latin typeface="+mn-lt"/>
                        </a:rPr>
                        <a:t>Mon</a:t>
                      </a:r>
                    </a:p>
                  </a:txBody>
                  <a:tcPr marL="0" marR="0" marT="0" marB="0" anchor="c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solidFill>
                            <a:schemeClr val="tx1"/>
                          </a:solidFill>
                        </a:rPr>
                        <a:t>Tue</a:t>
                      </a:r>
                    </a:p>
                  </a:txBody>
                  <a:tcPr marL="0" marR="0" marT="0" marB="0" anchor="ctr">
                    <a:solidFill>
                      <a:srgbClr val="92D050"/>
                    </a:solidFill>
                  </a:tcPr>
                </a:tc>
                <a:tc>
                  <a:txBody>
                    <a:bodyPr/>
                    <a:lstStyle/>
                    <a:p>
                      <a:pPr algn="ctr"/>
                      <a:r>
                        <a:rPr lang="en-GB" sz="1000">
                          <a:solidFill>
                            <a:schemeClr val="tx1"/>
                          </a:solidFill>
                        </a:rPr>
                        <a:t>Wed</a:t>
                      </a:r>
                    </a:p>
                  </a:txBody>
                  <a:tcPr marL="0" marR="0" marT="0" marB="0" anchor="ctr">
                    <a:solidFill>
                      <a:srgbClr val="92D050"/>
                    </a:solidFill>
                  </a:tcPr>
                </a:tc>
                <a:tc>
                  <a:txBody>
                    <a:bodyPr/>
                    <a:lstStyle/>
                    <a:p>
                      <a:pPr algn="ctr"/>
                      <a:r>
                        <a:rPr lang="en-GB" sz="1000">
                          <a:solidFill>
                            <a:schemeClr val="tx1"/>
                          </a:solidFill>
                        </a:rPr>
                        <a:t>Thur</a:t>
                      </a:r>
                    </a:p>
                  </a:txBody>
                  <a:tcPr marL="0" marR="0" marT="0" marB="0" anchor="ctr">
                    <a:solidFill>
                      <a:srgbClr val="92D050"/>
                    </a:solidFill>
                  </a:tcPr>
                </a:tc>
                <a:tc>
                  <a:txBody>
                    <a:bodyPr/>
                    <a:lstStyle/>
                    <a:p>
                      <a:pPr algn="ctr"/>
                      <a:r>
                        <a:rPr lang="en-GB" sz="1000">
                          <a:solidFill>
                            <a:schemeClr val="tx1"/>
                          </a:solidFill>
                        </a:rPr>
                        <a:t>Fri</a:t>
                      </a:r>
                    </a:p>
                  </a:txBody>
                  <a:tcPr marL="0" marR="0" marT="0" marB="0" anchor="ctr">
                    <a:solidFill>
                      <a:srgbClr val="92D050"/>
                    </a:solidFill>
                  </a:tcPr>
                </a:tc>
                <a:extLst>
                  <a:ext uri="{0D108BD9-81ED-4DB2-BD59-A6C34878D82A}">
                    <a16:rowId xmlns:a16="http://schemas.microsoft.com/office/drawing/2014/main" val="3825589156"/>
                  </a:ext>
                </a:extLst>
              </a:tr>
              <a:tr h="265716">
                <a:tc>
                  <a:txBody>
                    <a:bodyPr/>
                    <a:lstStyle/>
                    <a:p>
                      <a:pPr algn="ctr" fontAlgn="b"/>
                      <a:r>
                        <a:rPr lang="en-GB" sz="1000" b="0" i="0" u="none" strike="noStrike">
                          <a:solidFill>
                            <a:srgbClr val="000000"/>
                          </a:solidFill>
                          <a:effectLst/>
                          <a:latin typeface="+mn-lt"/>
                        </a:rPr>
                        <a:t>13</a:t>
                      </a:r>
                    </a:p>
                  </a:txBody>
                  <a:tcPr marL="0" marR="0" marT="0" marB="0" anchor="ctr">
                    <a:solidFill>
                      <a:srgbClr val="92D050"/>
                    </a:solidFill>
                  </a:tcPr>
                </a:tc>
                <a:tc>
                  <a:txBody>
                    <a:bodyPr/>
                    <a:lstStyle/>
                    <a:p>
                      <a:pPr algn="ctr"/>
                      <a:r>
                        <a:rPr lang="en-GB" sz="1000">
                          <a:latin typeface="+mn-lt"/>
                        </a:rPr>
                        <a:t>24/11/25</a:t>
                      </a:r>
                    </a:p>
                  </a:txBody>
                  <a:tcPr marL="0" marR="0" marT="0" marB="0" anchor="ctr">
                    <a:solidFill>
                      <a:srgbClr val="92D050"/>
                    </a:solidFill>
                  </a:tcPr>
                </a:tc>
                <a:tc>
                  <a:txBody>
                    <a:bodyPr/>
                    <a:lstStyle/>
                    <a:p>
                      <a:pPr algn="ctr"/>
                      <a:r>
                        <a:rPr lang="en-GB" sz="1000">
                          <a:latin typeface="+mn-lt"/>
                        </a:rPr>
                        <a:t>4-8</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Mon</a:t>
                      </a:r>
                    </a:p>
                  </a:txBody>
                  <a:tcPr marL="0" marR="0" marT="0" marB="0" anchor="ctr">
                    <a:solidFill>
                      <a:srgbClr val="92D050"/>
                    </a:solidFill>
                  </a:tcPr>
                </a:tc>
                <a:tc>
                  <a:txBody>
                    <a:bodyPr/>
                    <a:lstStyle/>
                    <a:p>
                      <a:pPr algn="ctr"/>
                      <a:r>
                        <a:rPr lang="en-GB" sz="1000"/>
                        <a:t>Tue</a:t>
                      </a:r>
                      <a:endParaRPr lang="en-GB"/>
                    </a:p>
                  </a:txBody>
                  <a:tcPr marL="0" marR="0" marT="0" marB="0" anchor="ctr">
                    <a:solidFill>
                      <a:srgbClr val="92D050"/>
                    </a:solidFill>
                  </a:tcPr>
                </a:tc>
                <a:tc>
                  <a:txBody>
                    <a:bodyPr/>
                    <a:lstStyle/>
                    <a:p>
                      <a:pPr algn="ctr"/>
                      <a:r>
                        <a:rPr lang="en-GB" sz="1000"/>
                        <a:t>Wed</a:t>
                      </a:r>
                      <a:endParaRPr lang="en-GB"/>
                    </a:p>
                  </a:txBody>
                  <a:tcPr marL="0" marR="0" marT="0" marB="0" anchor="ctr">
                    <a:solidFill>
                      <a:srgbClr val="92D050"/>
                    </a:solidFill>
                  </a:tcPr>
                </a:tc>
                <a:tc>
                  <a:txBody>
                    <a:bodyPr/>
                    <a:lstStyle/>
                    <a:p>
                      <a:pPr algn="ctr"/>
                      <a:r>
                        <a:rPr lang="en-GB" sz="1000"/>
                        <a:t>Thur</a:t>
                      </a:r>
                      <a:endParaRPr lang="en-GB"/>
                    </a:p>
                  </a:txBody>
                  <a:tcPr marL="0" marR="0" marT="0" marB="0" anchor="ctr">
                    <a:solidFill>
                      <a:srgbClr val="92D050"/>
                    </a:solidFill>
                  </a:tcPr>
                </a:tc>
                <a:tc>
                  <a:txBody>
                    <a:bodyPr/>
                    <a:lstStyle/>
                    <a:p>
                      <a:pPr algn="ctr"/>
                      <a:r>
                        <a:rPr lang="en-GB" sz="1000"/>
                        <a:t>Fri</a:t>
                      </a:r>
                      <a:endParaRPr lang="en-GB"/>
                    </a:p>
                  </a:txBody>
                  <a:tcPr marL="0" marR="0" marT="0" marB="0" anchor="ctr">
                    <a:solidFill>
                      <a:srgbClr val="92D050"/>
                    </a:solidFill>
                  </a:tcPr>
                </a:tc>
                <a:extLst>
                  <a:ext uri="{0D108BD9-81ED-4DB2-BD59-A6C34878D82A}">
                    <a16:rowId xmlns:a16="http://schemas.microsoft.com/office/drawing/2014/main" val="652740096"/>
                  </a:ext>
                </a:extLst>
              </a:tr>
              <a:tr h="337509">
                <a:tc>
                  <a:txBody>
                    <a:bodyPr/>
                    <a:lstStyle/>
                    <a:p>
                      <a:pPr algn="ctr" fontAlgn="b"/>
                      <a:r>
                        <a:rPr lang="en-GB" sz="1000" b="0" i="0" u="none" strike="noStrike">
                          <a:solidFill>
                            <a:srgbClr val="000000"/>
                          </a:solidFill>
                          <a:effectLst/>
                          <a:latin typeface="+mn-lt"/>
                        </a:rPr>
                        <a:t>14</a:t>
                      </a:r>
                    </a:p>
                  </a:txBody>
                  <a:tcPr marL="0" marR="0" marT="0" marB="0" anchor="c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kern="1200">
                          <a:solidFill>
                            <a:schemeClr val="dk1"/>
                          </a:solidFill>
                          <a:latin typeface="+mn-lt"/>
                          <a:ea typeface="+mn-ea"/>
                          <a:cs typeface="+mn-cs"/>
                        </a:rPr>
                        <a:t>01/12/25</a:t>
                      </a:r>
                    </a:p>
                    <a:p>
                      <a:pPr algn="ctr"/>
                      <a:endParaRPr lang="en-GB" sz="1000">
                        <a:latin typeface="+mn-lt"/>
                      </a:endParaRPr>
                    </a:p>
                  </a:txBody>
                  <a:tcPr marL="0" marR="0" marT="0" marB="0" anchor="ctr">
                    <a:solidFill>
                      <a:srgbClr val="92D050"/>
                    </a:solidFill>
                  </a:tcPr>
                </a:tc>
                <a:tc>
                  <a:txBody>
                    <a:bodyPr/>
                    <a:lstStyle/>
                    <a:p>
                      <a:pPr algn="ctr"/>
                      <a:r>
                        <a:rPr lang="en-GB" sz="1000">
                          <a:latin typeface="+mn-lt"/>
                        </a:rPr>
                        <a:t>4-8</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Mon</a:t>
                      </a:r>
                    </a:p>
                  </a:txBody>
                  <a:tcPr marL="0" marR="0" marT="0" marB="0" anchor="ctr">
                    <a:solidFill>
                      <a:srgbClr val="92D050"/>
                    </a:solidFill>
                  </a:tcPr>
                </a:tc>
                <a:tc>
                  <a:txBody>
                    <a:bodyPr/>
                    <a:lstStyle/>
                    <a:p>
                      <a:pPr algn="ctr"/>
                      <a:r>
                        <a:rPr lang="en-GB" sz="1000"/>
                        <a:t>Tue</a:t>
                      </a:r>
                      <a:endParaRPr lang="en-GB"/>
                    </a:p>
                  </a:txBody>
                  <a:tcPr marL="0" marR="0" marT="0" marB="0" anchor="ctr">
                    <a:solidFill>
                      <a:srgbClr val="92D050"/>
                    </a:solidFill>
                  </a:tcPr>
                </a:tc>
                <a:tc>
                  <a:txBody>
                    <a:bodyPr/>
                    <a:lstStyle/>
                    <a:p>
                      <a:pPr algn="ctr"/>
                      <a:r>
                        <a:rPr lang="en-GB" sz="1000"/>
                        <a:t>Wed</a:t>
                      </a:r>
                      <a:endParaRPr lang="en-GB"/>
                    </a:p>
                  </a:txBody>
                  <a:tcPr marL="0" marR="0" marT="0" marB="0" anchor="ctr">
                    <a:solidFill>
                      <a:srgbClr val="92D050"/>
                    </a:solidFill>
                  </a:tcPr>
                </a:tc>
                <a:tc>
                  <a:txBody>
                    <a:bodyPr/>
                    <a:lstStyle/>
                    <a:p>
                      <a:pPr algn="ctr"/>
                      <a:r>
                        <a:rPr lang="en-GB" sz="1000"/>
                        <a:t>Thur</a:t>
                      </a:r>
                      <a:endParaRPr lang="en-GB"/>
                    </a:p>
                  </a:txBody>
                  <a:tcPr marL="0" marR="0" marT="0" marB="0" anchor="ctr">
                    <a:solidFill>
                      <a:srgbClr val="92D050"/>
                    </a:solidFill>
                  </a:tcPr>
                </a:tc>
                <a:tc>
                  <a:txBody>
                    <a:bodyPr/>
                    <a:lstStyle/>
                    <a:p>
                      <a:pPr algn="ctr"/>
                      <a:r>
                        <a:rPr lang="en-GB" sz="1000"/>
                        <a:t>Fri</a:t>
                      </a:r>
                      <a:endParaRPr lang="en-GB"/>
                    </a:p>
                  </a:txBody>
                  <a:tcPr marL="0" marR="0" marT="0" marB="0" anchor="ctr">
                    <a:solidFill>
                      <a:srgbClr val="92D050"/>
                    </a:solidFill>
                  </a:tcPr>
                </a:tc>
                <a:extLst>
                  <a:ext uri="{0D108BD9-81ED-4DB2-BD59-A6C34878D82A}">
                    <a16:rowId xmlns:a16="http://schemas.microsoft.com/office/drawing/2014/main" val="114177679"/>
                  </a:ext>
                </a:extLst>
              </a:tr>
              <a:tr h="308043">
                <a:tc>
                  <a:txBody>
                    <a:bodyPr/>
                    <a:lstStyle/>
                    <a:p>
                      <a:pPr algn="ctr" fontAlgn="b"/>
                      <a:r>
                        <a:rPr lang="en-GB" sz="1000" b="0" i="0" u="none" strike="noStrike">
                          <a:solidFill>
                            <a:srgbClr val="000000"/>
                          </a:solidFill>
                          <a:effectLst/>
                          <a:latin typeface="+mn-lt"/>
                        </a:rPr>
                        <a:t>15</a:t>
                      </a:r>
                    </a:p>
                  </a:txBody>
                  <a:tcPr marL="0" marR="0" marT="0" marB="0" anchor="ctr">
                    <a:solidFill>
                      <a:srgbClr val="92D050"/>
                    </a:solidFill>
                  </a:tcPr>
                </a:tc>
                <a:tc>
                  <a:txBody>
                    <a:bodyPr/>
                    <a:lstStyle/>
                    <a:p>
                      <a:pPr algn="ctr"/>
                      <a:r>
                        <a:rPr lang="en-GB" sz="1000" kern="1200">
                          <a:solidFill>
                            <a:schemeClr val="dk1"/>
                          </a:solidFill>
                          <a:latin typeface="+mn-lt"/>
                          <a:ea typeface="+mn-ea"/>
                          <a:cs typeface="+mn-cs"/>
                        </a:rPr>
                        <a:t>08/12/25</a:t>
                      </a:r>
                      <a:endParaRPr lang="en-GB" sz="1000">
                        <a:latin typeface="+mn-lt"/>
                      </a:endParaRPr>
                    </a:p>
                  </a:txBody>
                  <a:tcPr marL="0" marR="0" marT="0" marB="0" anchor="ctr">
                    <a:solidFill>
                      <a:srgbClr val="92D050"/>
                    </a:solidFill>
                  </a:tcPr>
                </a:tc>
                <a:tc>
                  <a:txBody>
                    <a:bodyPr/>
                    <a:lstStyle/>
                    <a:p>
                      <a:pPr algn="ctr"/>
                      <a:r>
                        <a:rPr lang="en-GB" sz="1000">
                          <a:latin typeface="+mn-lt"/>
                        </a:rPr>
                        <a:t>6-10</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Mon </a:t>
                      </a:r>
                    </a:p>
                  </a:txBody>
                  <a:tcPr marL="0" marR="0" marT="0" marB="0" anchor="ctr">
                    <a:solidFill>
                      <a:srgbClr val="92D050"/>
                    </a:solidFill>
                  </a:tcPr>
                </a:tc>
                <a:tc>
                  <a:txBody>
                    <a:bodyPr/>
                    <a:lstStyle/>
                    <a:p>
                      <a:pPr algn="ctr"/>
                      <a:r>
                        <a:rPr lang="en-GB" sz="1000"/>
                        <a:t>Tue</a:t>
                      </a:r>
                      <a:endParaRPr lang="en-GB"/>
                    </a:p>
                  </a:txBody>
                  <a:tcPr marL="0" marR="0" marT="0" marB="0" anchor="ctr">
                    <a:solidFill>
                      <a:srgbClr val="92D050"/>
                    </a:solidFill>
                  </a:tcPr>
                </a:tc>
                <a:tc>
                  <a:txBody>
                    <a:bodyPr/>
                    <a:lstStyle/>
                    <a:p>
                      <a:pPr algn="ctr"/>
                      <a:r>
                        <a:rPr lang="en-GB" sz="1000"/>
                        <a:t>Wed</a:t>
                      </a:r>
                      <a:endParaRPr lang="en-GB"/>
                    </a:p>
                  </a:txBody>
                  <a:tcPr marL="0" marR="0" marT="0" marB="0" anchor="ctr">
                    <a:solidFill>
                      <a:srgbClr val="92D050"/>
                    </a:solidFill>
                  </a:tcPr>
                </a:tc>
                <a:tc>
                  <a:txBody>
                    <a:bodyPr/>
                    <a:lstStyle/>
                    <a:p>
                      <a:pPr algn="ctr"/>
                      <a:r>
                        <a:rPr lang="en-GB" sz="1000" err="1"/>
                        <a:t>Thur</a:t>
                      </a:r>
                      <a:endParaRPr lang="en-GB"/>
                    </a:p>
                  </a:txBody>
                  <a:tcPr marL="0" marR="0" marT="0" marB="0" anchor="ctr">
                    <a:solidFill>
                      <a:srgbClr val="92D050"/>
                    </a:solidFill>
                  </a:tcPr>
                </a:tc>
                <a:tc>
                  <a:txBody>
                    <a:bodyPr/>
                    <a:lstStyle/>
                    <a:p>
                      <a:pPr algn="ctr"/>
                      <a:r>
                        <a:rPr lang="en-GB" sz="1000"/>
                        <a:t>Fri</a:t>
                      </a:r>
                      <a:endParaRPr lang="en-GB"/>
                    </a:p>
                  </a:txBody>
                  <a:tcPr marL="0" marR="0" marT="0" marB="0" anchor="ctr">
                    <a:solidFill>
                      <a:srgbClr val="92D050"/>
                    </a:solidFill>
                  </a:tcPr>
                </a:tc>
                <a:extLst>
                  <a:ext uri="{0D108BD9-81ED-4DB2-BD59-A6C34878D82A}">
                    <a16:rowId xmlns:a16="http://schemas.microsoft.com/office/drawing/2014/main" val="399803171"/>
                  </a:ext>
                </a:extLst>
              </a:tr>
              <a:tr h="398155">
                <a:tc>
                  <a:txBody>
                    <a:bodyPr/>
                    <a:lstStyle/>
                    <a:p>
                      <a:pPr algn="ctr" fontAlgn="b"/>
                      <a:r>
                        <a:rPr lang="en-GB" sz="1000" b="0" i="0" u="none" strike="noStrike">
                          <a:solidFill>
                            <a:srgbClr val="000000"/>
                          </a:solidFill>
                          <a:effectLst/>
                          <a:latin typeface="+mn-lt"/>
                        </a:rPr>
                        <a:t>16</a:t>
                      </a:r>
                    </a:p>
                  </a:txBody>
                  <a:tcPr marL="0" marR="0" marT="0" marB="0" anchor="ctr">
                    <a:solidFill>
                      <a:srgbClr val="92D050"/>
                    </a:solidFill>
                  </a:tcPr>
                </a:tc>
                <a:tc>
                  <a:txBody>
                    <a:bodyPr/>
                    <a:lstStyle/>
                    <a:p>
                      <a:pPr algn="ctr"/>
                      <a:r>
                        <a:rPr lang="en-GB" sz="1000">
                          <a:highlight>
                            <a:srgbClr val="FFFF00"/>
                          </a:highlight>
                          <a:latin typeface="+mn-lt"/>
                        </a:rPr>
                        <a:t>15/12/25 – Observation Window 1 closes – EOP report </a:t>
                      </a:r>
                    </a:p>
                  </a:txBody>
                  <a:tcPr marL="0" marR="0" marT="0" marB="0" anchor="ctr">
                    <a:solidFill>
                      <a:srgbClr val="92D050"/>
                    </a:solidFill>
                  </a:tcPr>
                </a:tc>
                <a:tc>
                  <a:txBody>
                    <a:bodyPr/>
                    <a:lstStyle/>
                    <a:p>
                      <a:pPr algn="ctr"/>
                      <a:r>
                        <a:rPr lang="en-GB" sz="1000">
                          <a:latin typeface="+mn-lt"/>
                        </a:rPr>
                        <a:t>6-10</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Mon</a:t>
                      </a:r>
                    </a:p>
                  </a:txBody>
                  <a:tcPr marL="0" marR="0" marT="0" marB="0" anchor="ctr">
                    <a:solidFill>
                      <a:srgbClr val="92D050"/>
                    </a:solidFill>
                  </a:tcPr>
                </a:tc>
                <a:tc>
                  <a:txBody>
                    <a:bodyPr/>
                    <a:lstStyle/>
                    <a:p>
                      <a:pPr algn="ctr"/>
                      <a:r>
                        <a:rPr lang="en-GB" sz="1000" b="0" i="0" u="none" strike="noStrike">
                          <a:solidFill>
                            <a:srgbClr val="000000"/>
                          </a:solidFill>
                          <a:effectLst/>
                          <a:latin typeface="+mn-lt"/>
                        </a:rPr>
                        <a:t>Tue</a:t>
                      </a:r>
                      <a:endParaRPr lang="en-GB"/>
                    </a:p>
                  </a:txBody>
                  <a:tcPr marL="0" marR="0" marT="0" marB="0" anchor="ctr">
                    <a:solidFill>
                      <a:srgbClr val="92D050"/>
                    </a:solidFill>
                  </a:tcPr>
                </a:tc>
                <a:tc>
                  <a:txBody>
                    <a:bodyPr/>
                    <a:lstStyle/>
                    <a:p>
                      <a:pPr algn="ctr"/>
                      <a:r>
                        <a:rPr lang="en-GB" sz="1000"/>
                        <a:t>Wed</a:t>
                      </a:r>
                      <a:endParaRPr lang="en-GB"/>
                    </a:p>
                  </a:txBody>
                  <a:tcPr marL="0" marR="0" marT="0" marB="0" anchor="ctr">
                    <a:solidFill>
                      <a:srgbClr val="92D050"/>
                    </a:solidFill>
                  </a:tcPr>
                </a:tc>
                <a:tc>
                  <a:txBody>
                    <a:bodyPr/>
                    <a:lstStyle/>
                    <a:p>
                      <a:pPr algn="ctr"/>
                      <a:r>
                        <a:rPr lang="en-GB" sz="1000" err="1">
                          <a:highlight>
                            <a:srgbClr val="FFFF00"/>
                          </a:highlight>
                        </a:rPr>
                        <a:t>Thur</a:t>
                      </a:r>
                      <a:r>
                        <a:rPr lang="en-GB" sz="1000">
                          <a:highlight>
                            <a:srgbClr val="FFFF00"/>
                          </a:highlight>
                        </a:rPr>
                        <a:t> (Last proper teaching day) </a:t>
                      </a:r>
                      <a:endParaRPr lang="en-GB">
                        <a:highlight>
                          <a:srgbClr val="FFFF00"/>
                        </a:highlight>
                      </a:endParaRPr>
                    </a:p>
                  </a:txBody>
                  <a:tcPr marL="0" marR="0" marT="0" marB="0" anchor="ctr">
                    <a:solidFill>
                      <a:srgbClr val="92D050"/>
                    </a:solidFill>
                  </a:tcPr>
                </a:tc>
                <a:tc>
                  <a:txBody>
                    <a:bodyPr/>
                    <a:lstStyle/>
                    <a:p>
                      <a:pPr algn="ctr"/>
                      <a:r>
                        <a:rPr lang="en-GB" sz="1000" b="0" i="0" u="none" strike="noStrike">
                          <a:solidFill>
                            <a:srgbClr val="000000"/>
                          </a:solidFill>
                          <a:effectLst/>
                          <a:latin typeface="+mn-lt"/>
                        </a:rPr>
                        <a:t> Communities of Practice</a:t>
                      </a:r>
                      <a:endParaRPr lang="en-GB"/>
                    </a:p>
                  </a:txBody>
                  <a:tcPr marL="0" marR="0" marT="0" marB="0" anchor="ctr">
                    <a:solidFill>
                      <a:srgbClr val="FFC000"/>
                    </a:solidFill>
                  </a:tcPr>
                </a:tc>
                <a:extLst>
                  <a:ext uri="{0D108BD9-81ED-4DB2-BD59-A6C34878D82A}">
                    <a16:rowId xmlns:a16="http://schemas.microsoft.com/office/drawing/2014/main" val="1798770329"/>
                  </a:ext>
                </a:extLst>
              </a:tr>
              <a:tr h="296238">
                <a:tc>
                  <a:txBody>
                    <a:bodyPr/>
                    <a:lstStyle/>
                    <a:p>
                      <a:pPr algn="ctr" fontAlgn="b"/>
                      <a:endParaRPr lang="en-GB" sz="1000" b="0" i="0" u="none" strike="noStrike">
                        <a:solidFill>
                          <a:srgbClr val="000000"/>
                        </a:solidFill>
                        <a:effectLst/>
                        <a:latin typeface="+mn-lt"/>
                      </a:endParaRPr>
                    </a:p>
                  </a:txBody>
                  <a:tcPr marL="0" marR="0" marT="0" marB="0" anchor="ctr">
                    <a:solidFill>
                      <a:srgbClr val="66CCFF"/>
                    </a:solidFill>
                  </a:tcPr>
                </a:tc>
                <a:tc>
                  <a:txBody>
                    <a:bodyPr/>
                    <a:lstStyle/>
                    <a:p>
                      <a:pPr algn="ctr" fontAlgn="b"/>
                      <a:r>
                        <a:rPr lang="en-GB" sz="1000" b="0" i="0" u="none" strike="noStrike">
                          <a:solidFill>
                            <a:srgbClr val="000000"/>
                          </a:solidFill>
                          <a:effectLst/>
                          <a:latin typeface="+mn-lt"/>
                        </a:rPr>
                        <a:t>23/12/25 + 29/12/25</a:t>
                      </a:r>
                    </a:p>
                  </a:txBody>
                  <a:tcPr marL="0" marR="0" marT="0" marB="0" anchor="ctr">
                    <a:solidFill>
                      <a:srgbClr val="66CCFF"/>
                    </a:solidFill>
                  </a:tcPr>
                </a:tc>
                <a:tc gridSpan="5">
                  <a:txBody>
                    <a:bodyPr/>
                    <a:lstStyle/>
                    <a:p>
                      <a:pPr algn="ctr" fontAlgn="b"/>
                      <a:r>
                        <a:rPr lang="en-GB" sz="1000" u="none" strike="noStrike">
                          <a:effectLst/>
                          <a:latin typeface="+mn-lt"/>
                        </a:rPr>
                        <a:t>Winter Break</a:t>
                      </a:r>
                    </a:p>
                  </a:txBody>
                  <a:tcPr marL="0" marR="0" marT="0" marB="0" anchor="ctr">
                    <a:solidFill>
                      <a:srgbClr val="66CCFF"/>
                    </a:solidFill>
                  </a:tcPr>
                </a:tc>
                <a:tc hMerge="1">
                  <a:txBody>
                    <a:bodyPr/>
                    <a:lstStyle/>
                    <a:p>
                      <a:pPr algn="ctr" fontAlgn="b"/>
                      <a:endParaRPr lang="en-GB" sz="1000" b="0" i="0" u="none" strike="noStrike">
                        <a:solidFill>
                          <a:srgbClr val="000000"/>
                        </a:solidFill>
                        <a:effectLst/>
                        <a:latin typeface="+mn-lt"/>
                      </a:endParaRPr>
                    </a:p>
                  </a:txBody>
                  <a:tcPr marL="0" marR="0" marT="0" marB="0" anchor="ctr">
                    <a:solidFill>
                      <a:srgbClr val="92D050"/>
                    </a:solidFill>
                  </a:tcPr>
                </a:tc>
                <a:tc hMerge="1">
                  <a:txBody>
                    <a:bodyPr/>
                    <a:lstStyle/>
                    <a:p>
                      <a:endParaRPr lang="en-GB"/>
                    </a:p>
                  </a:txBody>
                  <a:tcPr>
                    <a:solidFill>
                      <a:srgbClr val="92D050"/>
                    </a:solidFill>
                  </a:tcPr>
                </a:tc>
                <a:tc hMerge="1">
                  <a:txBody>
                    <a:bodyPr/>
                    <a:lstStyle/>
                    <a:p>
                      <a:endParaRPr lang="en-GB"/>
                    </a:p>
                  </a:txBody>
                  <a:tcPr>
                    <a:solidFill>
                      <a:srgbClr val="92D050"/>
                    </a:solidFill>
                  </a:tcPr>
                </a:tc>
                <a:tc hMerge="1">
                  <a:txBody>
                    <a:bodyPr/>
                    <a:lstStyle/>
                    <a:p>
                      <a:pPr algn="ctr" fontAlgn="b"/>
                      <a:endParaRPr lang="en-GB" sz="1000" b="0" i="0" u="none" strike="noStrike">
                        <a:solidFill>
                          <a:srgbClr val="000000"/>
                        </a:solidFill>
                        <a:effectLst/>
                        <a:latin typeface="+mn-lt"/>
                      </a:endParaRPr>
                    </a:p>
                  </a:txBody>
                  <a:tcPr marL="0" marR="0" marT="0" marB="0" anchor="ctr">
                    <a:solidFill>
                      <a:srgbClr val="92D050"/>
                    </a:solidFill>
                  </a:tcPr>
                </a:tc>
                <a:tc>
                  <a:txBody>
                    <a:bodyPr/>
                    <a:lstStyle/>
                    <a:p>
                      <a:pPr algn="ctr" fontAlgn="b"/>
                      <a:endParaRPr lang="en-GB" sz="1000" b="0" i="0" u="none" strike="noStrike">
                        <a:solidFill>
                          <a:srgbClr val="000000"/>
                        </a:solidFill>
                        <a:effectLst/>
                        <a:latin typeface="+mn-lt"/>
                      </a:endParaRPr>
                    </a:p>
                  </a:txBody>
                  <a:tcPr marL="0" marR="0" marT="0" marB="0" anchor="ctr">
                    <a:solidFill>
                      <a:srgbClr val="66CCFF"/>
                    </a:solidFill>
                  </a:tcPr>
                </a:tc>
                <a:extLst>
                  <a:ext uri="{0D108BD9-81ED-4DB2-BD59-A6C34878D82A}">
                    <a16:rowId xmlns:a16="http://schemas.microsoft.com/office/drawing/2014/main" val="2780129179"/>
                  </a:ext>
                </a:extLst>
              </a:tr>
            </a:tbl>
          </a:graphicData>
        </a:graphic>
      </p:graphicFrame>
      <p:sp>
        <p:nvSpPr>
          <p:cNvPr id="3" name="TextBox 2">
            <a:extLst>
              <a:ext uri="{FF2B5EF4-FFF2-40B4-BE49-F238E27FC236}">
                <a16:creationId xmlns:a16="http://schemas.microsoft.com/office/drawing/2014/main" id="{2406446B-B8A9-B1E1-9207-5FEC32BB26F2}"/>
              </a:ext>
            </a:extLst>
          </p:cNvPr>
          <p:cNvSpPr txBox="1"/>
          <p:nvPr/>
        </p:nvSpPr>
        <p:spPr>
          <a:xfrm>
            <a:off x="10014709" y="345262"/>
            <a:ext cx="1969213" cy="4016484"/>
          </a:xfrm>
          <a:prstGeom prst="rect">
            <a:avLst/>
          </a:prstGeom>
          <a:noFill/>
        </p:spPr>
        <p:txBody>
          <a:bodyPr wrap="square" lIns="91440" tIns="45720" rIns="91440" bIns="45720" rtlCol="0" anchor="t">
            <a:spAutoFit/>
          </a:bodyPr>
          <a:lstStyle/>
          <a:p>
            <a:r>
              <a:rPr lang="en-GB" sz="1200"/>
              <a:t>* </a:t>
            </a:r>
            <a:r>
              <a:rPr lang="en-GB" sz="1100"/>
              <a:t>It is the expectation that the trainee’s teaching hours should gradually increase from around 4 weekly hours (around 8 per rotation if a two-week timetable is operating) to a </a:t>
            </a:r>
            <a:r>
              <a:rPr lang="en-GB" sz="1100" b="1"/>
              <a:t>maximum</a:t>
            </a:r>
            <a:r>
              <a:rPr lang="en-GB" sz="1100"/>
              <a:t> of around 10 weekly hours (or 20 per rotation if a two-week timetable is in operation) by w/c </a:t>
            </a:r>
            <a:r>
              <a:rPr lang="en-GB" sz="1100">
                <a:highlight>
                  <a:srgbClr val="FFFF00"/>
                </a:highlight>
              </a:rPr>
              <a:t>December 15th</a:t>
            </a:r>
            <a:r>
              <a:rPr lang="en-GB" sz="1100"/>
              <a:t>.  The stated teaching hours are a </a:t>
            </a:r>
            <a:r>
              <a:rPr lang="en-GB" sz="1100" b="1"/>
              <a:t>potential</a:t>
            </a:r>
            <a:r>
              <a:rPr lang="en-GB" sz="1100"/>
              <a:t> guide to how that increase could be managed, but it is understood that there will have to be variation due to timetabling restrictions and trainee progression – </a:t>
            </a:r>
            <a:r>
              <a:rPr lang="en-GB" sz="1100" b="1"/>
              <a:t>mentors should feel free to alter trainees’ timetabled hours and workload as they see fit</a:t>
            </a:r>
            <a:r>
              <a:rPr lang="en-GB" sz="1200"/>
              <a:t>.</a:t>
            </a:r>
          </a:p>
        </p:txBody>
      </p:sp>
      <p:sp>
        <p:nvSpPr>
          <p:cNvPr id="4" name="TextBox 3">
            <a:extLst>
              <a:ext uri="{FF2B5EF4-FFF2-40B4-BE49-F238E27FC236}">
                <a16:creationId xmlns:a16="http://schemas.microsoft.com/office/drawing/2014/main" id="{BCBF634D-D64F-9316-8003-B3A0B3B8C3B5}"/>
              </a:ext>
            </a:extLst>
          </p:cNvPr>
          <p:cNvSpPr txBox="1"/>
          <p:nvPr/>
        </p:nvSpPr>
        <p:spPr>
          <a:xfrm>
            <a:off x="215759" y="6205167"/>
            <a:ext cx="8568645" cy="652833"/>
          </a:xfrm>
          <a:prstGeom prst="rect">
            <a:avLst/>
          </a:prstGeom>
        </p:spPr>
        <p:txBody>
          <a:bodyPr wrap="square" rtlCol="0" anchor="ctr" anchorCtr="0">
            <a:normAutofit lnSpcReduction="10000"/>
          </a:bodyPr>
          <a:lstStyle/>
          <a:p>
            <a:endParaRPr lang="en-GB" sz="4000" b="1">
              <a:latin typeface="Arial" charset="0"/>
              <a:ea typeface="Arial" charset="0"/>
              <a:cs typeface="Arial" charset="0"/>
            </a:endParaRPr>
          </a:p>
        </p:txBody>
      </p:sp>
      <p:pic>
        <p:nvPicPr>
          <p:cNvPr id="13" name="Picture 12">
            <a:extLst>
              <a:ext uri="{FF2B5EF4-FFF2-40B4-BE49-F238E27FC236}">
                <a16:creationId xmlns:a16="http://schemas.microsoft.com/office/drawing/2014/main" id="{C22A32A7-3624-11FA-FDE8-7A4CD422BF07}"/>
              </a:ext>
            </a:extLst>
          </p:cNvPr>
          <p:cNvPicPr>
            <a:picLocks noChangeAspect="1"/>
          </p:cNvPicPr>
          <p:nvPr/>
        </p:nvPicPr>
        <p:blipFill>
          <a:blip r:embed="rId2"/>
          <a:stretch>
            <a:fillRect/>
          </a:stretch>
        </p:blipFill>
        <p:spPr>
          <a:xfrm>
            <a:off x="1962088" y="45603"/>
            <a:ext cx="3264374" cy="299659"/>
          </a:xfrm>
          <a:prstGeom prst="rect">
            <a:avLst/>
          </a:prstGeom>
        </p:spPr>
      </p:pic>
    </p:spTree>
    <p:extLst>
      <p:ext uri="{BB962C8B-B14F-4D97-AF65-F5344CB8AC3E}">
        <p14:creationId xmlns:p14="http://schemas.microsoft.com/office/powerpoint/2010/main" val="1136786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DF575-1498-4AE8-7073-D3DEB6EBE004}"/>
              </a:ext>
            </a:extLst>
          </p:cNvPr>
          <p:cNvSpPr>
            <a:spLocks noGrp="1"/>
          </p:cNvSpPr>
          <p:nvPr>
            <p:ph type="title"/>
          </p:nvPr>
        </p:nvSpPr>
        <p:spPr>
          <a:xfrm>
            <a:off x="0" y="-22848"/>
            <a:ext cx="10659110" cy="867649"/>
          </a:xfrm>
        </p:spPr>
        <p:txBody>
          <a:bodyPr>
            <a:normAutofit/>
          </a:bodyPr>
          <a:lstStyle/>
          <a:p>
            <a:r>
              <a:rPr lang="en-GB" sz="1600" b="1"/>
              <a:t>Placement 2</a:t>
            </a:r>
          </a:p>
        </p:txBody>
      </p:sp>
      <p:sp>
        <p:nvSpPr>
          <p:cNvPr id="6" name="Content Placeholder 5">
            <a:extLst>
              <a:ext uri="{FF2B5EF4-FFF2-40B4-BE49-F238E27FC236}">
                <a16:creationId xmlns:a16="http://schemas.microsoft.com/office/drawing/2014/main" id="{7B394F46-513D-1434-90CC-402D324C8ED5}"/>
              </a:ext>
            </a:extLst>
          </p:cNvPr>
          <p:cNvSpPr>
            <a:spLocks noGrp="1"/>
          </p:cNvSpPr>
          <p:nvPr>
            <p:ph idx="1"/>
          </p:nvPr>
        </p:nvSpPr>
        <p:spPr/>
        <p:txBody>
          <a:bodyPr/>
          <a:lstStyle/>
          <a:p>
            <a:endParaRPr lang="en-GB"/>
          </a:p>
        </p:txBody>
      </p:sp>
      <p:sp>
        <p:nvSpPr>
          <p:cNvPr id="3" name="TextBox 2">
            <a:extLst>
              <a:ext uri="{FF2B5EF4-FFF2-40B4-BE49-F238E27FC236}">
                <a16:creationId xmlns:a16="http://schemas.microsoft.com/office/drawing/2014/main" id="{2299CB1A-F331-3750-A128-FDEE12711094}"/>
              </a:ext>
            </a:extLst>
          </p:cNvPr>
          <p:cNvSpPr txBox="1"/>
          <p:nvPr/>
        </p:nvSpPr>
        <p:spPr>
          <a:xfrm>
            <a:off x="9909543" y="656170"/>
            <a:ext cx="2282457" cy="4662815"/>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en-GB" sz="1100"/>
              <a:t>Following the observation period (around 1 week), trainees should become involved in teaching a few hours per week as soon as possible before the half term, hopefully with classes they will be taking over following the break.</a:t>
            </a:r>
          </a:p>
          <a:p>
            <a:pPr marL="171450" indent="-171450">
              <a:buFont typeface="Arial" panose="020B0604020202020204" pitchFamily="34" charset="0"/>
              <a:buChar char="•"/>
            </a:pPr>
            <a:r>
              <a:rPr lang="en-GB" sz="1100"/>
              <a:t>Following the break, they should increase gradually up  to at least 18 weekly hours (around 36 teaching hours in any two-week timetable) .</a:t>
            </a:r>
          </a:p>
          <a:p>
            <a:pPr marL="171450" indent="-171450">
              <a:buFont typeface="Arial" panose="020B0604020202020204" pitchFamily="34" charset="0"/>
              <a:buChar char="•"/>
            </a:pPr>
            <a:r>
              <a:rPr lang="en-GB" sz="1100"/>
              <a:t>The final 6 weeks of placement </a:t>
            </a:r>
            <a:r>
              <a:rPr lang="en-GB" sz="1100" b="1"/>
              <a:t>must</a:t>
            </a:r>
            <a:r>
              <a:rPr lang="en-GB" sz="1100"/>
              <a:t> mirror an 80% teaching timetable. This is a DfE requirement.</a:t>
            </a:r>
          </a:p>
          <a:p>
            <a:pPr marL="171450" indent="-171450">
              <a:buFont typeface="Arial" panose="020B0604020202020204" pitchFamily="34" charset="0"/>
              <a:buChar char="•"/>
            </a:pPr>
            <a:r>
              <a:rPr lang="en-GB" sz="1100"/>
              <a:t> For Secondary, Team Teaching Y11/KS5, PSHE, tutor groups and support roles in A-level classes </a:t>
            </a:r>
            <a:r>
              <a:rPr lang="en-GB" sz="1100" b="1"/>
              <a:t>may all count towards this total</a:t>
            </a:r>
            <a:r>
              <a:rPr lang="en-GB" sz="1100"/>
              <a:t>. For Primary, the trainee must be responsible for teaching the class across all subjects for 80% of a teaching timetable.</a:t>
            </a:r>
          </a:p>
        </p:txBody>
      </p:sp>
      <p:graphicFrame>
        <p:nvGraphicFramePr>
          <p:cNvPr id="7" name="Content Placeholder 10">
            <a:extLst>
              <a:ext uri="{FF2B5EF4-FFF2-40B4-BE49-F238E27FC236}">
                <a16:creationId xmlns:a16="http://schemas.microsoft.com/office/drawing/2014/main" id="{5EAE27C2-31C5-1206-9D6E-96E432F3E268}"/>
              </a:ext>
            </a:extLst>
          </p:cNvPr>
          <p:cNvGraphicFramePr>
            <a:graphicFrameLocks/>
          </p:cNvGraphicFramePr>
          <p:nvPr>
            <p:extLst>
              <p:ext uri="{D42A27DB-BD31-4B8C-83A1-F6EECF244321}">
                <p14:modId xmlns:p14="http://schemas.microsoft.com/office/powerpoint/2010/main" val="501441201"/>
              </p:ext>
            </p:extLst>
          </p:nvPr>
        </p:nvGraphicFramePr>
        <p:xfrm>
          <a:off x="326066" y="656170"/>
          <a:ext cx="9739423" cy="4978526"/>
        </p:xfrm>
        <a:graphic>
          <a:graphicData uri="http://schemas.openxmlformats.org/drawingml/2006/table">
            <a:tbl>
              <a:tblPr>
                <a:tableStyleId>{5C22544A-7EE6-4342-B048-85BDC9FD1C3A}</a:tableStyleId>
              </a:tblPr>
              <a:tblGrid>
                <a:gridCol w="1743654">
                  <a:extLst>
                    <a:ext uri="{9D8B030D-6E8A-4147-A177-3AD203B41FA5}">
                      <a16:colId xmlns:a16="http://schemas.microsoft.com/office/drawing/2014/main" val="4171999810"/>
                    </a:ext>
                  </a:extLst>
                </a:gridCol>
                <a:gridCol w="1204181">
                  <a:extLst>
                    <a:ext uri="{9D8B030D-6E8A-4147-A177-3AD203B41FA5}">
                      <a16:colId xmlns:a16="http://schemas.microsoft.com/office/drawing/2014/main" val="3429047130"/>
                    </a:ext>
                  </a:extLst>
                </a:gridCol>
                <a:gridCol w="1550986">
                  <a:extLst>
                    <a:ext uri="{9D8B030D-6E8A-4147-A177-3AD203B41FA5}">
                      <a16:colId xmlns:a16="http://schemas.microsoft.com/office/drawing/2014/main" val="2471323682"/>
                    </a:ext>
                  </a:extLst>
                </a:gridCol>
                <a:gridCol w="1048120">
                  <a:extLst>
                    <a:ext uri="{9D8B030D-6E8A-4147-A177-3AD203B41FA5}">
                      <a16:colId xmlns:a16="http://schemas.microsoft.com/office/drawing/2014/main" val="972677650"/>
                    </a:ext>
                  </a:extLst>
                </a:gridCol>
                <a:gridCol w="1048121">
                  <a:extLst>
                    <a:ext uri="{9D8B030D-6E8A-4147-A177-3AD203B41FA5}">
                      <a16:colId xmlns:a16="http://schemas.microsoft.com/office/drawing/2014/main" val="1075408070"/>
                    </a:ext>
                  </a:extLst>
                </a:gridCol>
                <a:gridCol w="1048120">
                  <a:extLst>
                    <a:ext uri="{9D8B030D-6E8A-4147-A177-3AD203B41FA5}">
                      <a16:colId xmlns:a16="http://schemas.microsoft.com/office/drawing/2014/main" val="2568495643"/>
                    </a:ext>
                  </a:extLst>
                </a:gridCol>
                <a:gridCol w="1048121">
                  <a:extLst>
                    <a:ext uri="{9D8B030D-6E8A-4147-A177-3AD203B41FA5}">
                      <a16:colId xmlns:a16="http://schemas.microsoft.com/office/drawing/2014/main" val="1585819208"/>
                    </a:ext>
                  </a:extLst>
                </a:gridCol>
                <a:gridCol w="1048120">
                  <a:extLst>
                    <a:ext uri="{9D8B030D-6E8A-4147-A177-3AD203B41FA5}">
                      <a16:colId xmlns:a16="http://schemas.microsoft.com/office/drawing/2014/main" val="4264604320"/>
                    </a:ext>
                  </a:extLst>
                </a:gridCol>
              </a:tblGrid>
              <a:tr h="483490">
                <a:tc>
                  <a:txBody>
                    <a:bodyPr/>
                    <a:lstStyle/>
                    <a:p>
                      <a:pPr algn="ctr" fontAlgn="b"/>
                      <a:r>
                        <a:rPr lang="en-GB" sz="1000" u="none" strike="noStrike">
                          <a:effectLst/>
                          <a:latin typeface="+mn-lt"/>
                        </a:rPr>
                        <a:t> TU Semester Week</a:t>
                      </a:r>
                      <a:endParaRPr lang="en-GB" sz="1000" b="0" i="0" u="none" strike="noStrike">
                        <a:solidFill>
                          <a:srgbClr val="000000"/>
                        </a:solidFill>
                        <a:effectLst/>
                        <a:latin typeface="+mn-lt"/>
                      </a:endParaRPr>
                    </a:p>
                  </a:txBody>
                  <a:tcPr marL="0" marR="0" marT="0" marB="0" anchor="ctr"/>
                </a:tc>
                <a:tc>
                  <a:txBody>
                    <a:bodyPr/>
                    <a:lstStyle/>
                    <a:p>
                      <a:pPr algn="ctr" fontAlgn="b"/>
                      <a:r>
                        <a:rPr lang="en-GB" sz="1000" u="none" strike="noStrike">
                          <a:effectLst/>
                          <a:latin typeface="+mn-lt"/>
                        </a:rPr>
                        <a:t>Date w/c</a:t>
                      </a:r>
                      <a:endParaRPr lang="en-GB" sz="1000" b="0" i="0" u="none" strike="noStrike">
                        <a:solidFill>
                          <a:srgbClr val="000000"/>
                        </a:solidFill>
                        <a:effectLst/>
                        <a:latin typeface="+mn-lt"/>
                      </a:endParaRPr>
                    </a:p>
                  </a:txBody>
                  <a:tcPr marL="0" marR="0" marT="0" marB="0" anchor="ctr"/>
                </a:tc>
                <a:tc>
                  <a:txBody>
                    <a:bodyPr/>
                    <a:lstStyle/>
                    <a:p>
                      <a:pPr algn="ctr" fontAlgn="b"/>
                      <a:r>
                        <a:rPr lang="en-GB" sz="1000" u="none" strike="noStrike">
                          <a:effectLst/>
                          <a:latin typeface="+mn-lt"/>
                        </a:rPr>
                        <a:t>Suggested </a:t>
                      </a:r>
                      <a:r>
                        <a:rPr lang="en-GB" sz="1000" i="1" u="none" strike="noStrike">
                          <a:effectLst/>
                          <a:latin typeface="+mn-lt"/>
                        </a:rPr>
                        <a:t>weekly</a:t>
                      </a:r>
                      <a:r>
                        <a:rPr lang="en-GB" sz="1000" u="none" strike="noStrike">
                          <a:effectLst/>
                          <a:latin typeface="+mn-lt"/>
                        </a:rPr>
                        <a:t> Teaching hours</a:t>
                      </a:r>
                      <a:endParaRPr lang="en-GB" sz="1000" b="0" i="0" u="none" strike="noStrike">
                        <a:solidFill>
                          <a:srgbClr val="000000"/>
                        </a:solidFill>
                        <a:effectLst/>
                        <a:latin typeface="+mn-lt"/>
                      </a:endParaRPr>
                    </a:p>
                  </a:txBody>
                  <a:tcPr marL="0" marR="0" marT="0" marB="0" anchor="ctr"/>
                </a:tc>
                <a:tc gridSpan="5">
                  <a:txBody>
                    <a:bodyPr/>
                    <a:lstStyle/>
                    <a:p>
                      <a:pPr algn="ctr" fontAlgn="b"/>
                      <a:r>
                        <a:rPr lang="en-GB" sz="1000" u="none" strike="noStrike">
                          <a:effectLst/>
                          <a:latin typeface="+mn-lt"/>
                        </a:rPr>
                        <a:t> Information</a:t>
                      </a:r>
                      <a:endParaRPr lang="en-GB" sz="1000" b="0" i="0" u="none" strike="noStrike">
                        <a:solidFill>
                          <a:srgbClr val="000000"/>
                        </a:solidFill>
                        <a:effectLst/>
                        <a:latin typeface="+mn-lt"/>
                      </a:endParaRPr>
                    </a:p>
                  </a:txBody>
                  <a:tcPr marL="0" marR="0" marT="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00630434"/>
                  </a:ext>
                </a:extLst>
              </a:tr>
              <a:tr h="257388">
                <a:tc>
                  <a:txBody>
                    <a:bodyPr/>
                    <a:lstStyle/>
                    <a:p>
                      <a:pPr algn="ctr" fontAlgn="b"/>
                      <a:r>
                        <a:rPr lang="en-GB" sz="1000" b="0" i="0" u="none" strike="noStrike">
                          <a:solidFill>
                            <a:schemeClr val="bg1"/>
                          </a:solidFill>
                          <a:effectLst/>
                          <a:latin typeface="+mn-lt"/>
                        </a:rPr>
                        <a:t>17</a:t>
                      </a:r>
                    </a:p>
                  </a:txBody>
                  <a:tcPr marL="0" marR="0" marT="0" marB="0" anchor="ctr">
                    <a:solidFill>
                      <a:srgbClr val="CA2583"/>
                    </a:solidFill>
                  </a:tcPr>
                </a:tc>
                <a:tc>
                  <a:txBody>
                    <a:bodyPr/>
                    <a:lstStyle/>
                    <a:p>
                      <a:pPr algn="ctr" fontAlgn="b"/>
                      <a:r>
                        <a:rPr lang="en-GB" sz="1000" b="0" i="0" u="none" strike="noStrike">
                          <a:solidFill>
                            <a:schemeClr val="bg1"/>
                          </a:solidFill>
                          <a:effectLst/>
                          <a:latin typeface="+mn-lt"/>
                        </a:rPr>
                        <a:t>05/01/26</a:t>
                      </a:r>
                    </a:p>
                  </a:txBody>
                  <a:tcPr marL="0" marR="0" marT="0" marB="0" anchor="ctr">
                    <a:solidFill>
                      <a:srgbClr val="CA2583"/>
                    </a:solidFill>
                  </a:tcPr>
                </a:tc>
                <a:tc>
                  <a:txBody>
                    <a:bodyPr/>
                    <a:lstStyle/>
                    <a:p>
                      <a:pPr algn="ctr" fontAlgn="b"/>
                      <a:r>
                        <a:rPr lang="en-GB" sz="1000" b="0" i="0" u="none" strike="noStrike">
                          <a:solidFill>
                            <a:schemeClr val="bg1"/>
                          </a:solidFill>
                          <a:effectLst/>
                          <a:latin typeface="+mn-lt"/>
                        </a:rPr>
                        <a:t> </a:t>
                      </a:r>
                      <a:r>
                        <a:rPr lang="en-GB" sz="1000" b="0" i="0" u="none" strike="noStrike" err="1">
                          <a:solidFill>
                            <a:schemeClr val="bg1"/>
                          </a:solidFill>
                          <a:effectLst/>
                          <a:latin typeface="+mn-lt"/>
                        </a:rPr>
                        <a:t>ITaP</a:t>
                      </a:r>
                      <a:r>
                        <a:rPr lang="en-GB" sz="1000" b="0" i="0" u="none" strike="noStrike">
                          <a:solidFill>
                            <a:schemeClr val="bg1"/>
                          </a:solidFill>
                          <a:effectLst/>
                          <a:latin typeface="+mn-lt"/>
                        </a:rPr>
                        <a:t> 2</a:t>
                      </a:r>
                    </a:p>
                  </a:txBody>
                  <a:tcPr marL="0" marR="0" marT="0" marB="0" anchor="ctr">
                    <a:solidFill>
                      <a:srgbClr val="CA2583"/>
                    </a:solidFill>
                  </a:tcPr>
                </a:tc>
                <a:tc>
                  <a:txBody>
                    <a:bodyPr/>
                    <a:lstStyle/>
                    <a:p>
                      <a:pPr algn="ctr" fontAlgn="b"/>
                      <a:r>
                        <a:rPr lang="en-GB" sz="1000" b="0" i="0" u="none" strike="noStrike">
                          <a:solidFill>
                            <a:schemeClr val="bg1"/>
                          </a:solidFill>
                          <a:effectLst/>
                          <a:latin typeface="+mn-lt"/>
                        </a:rPr>
                        <a:t>Mon</a:t>
                      </a:r>
                    </a:p>
                  </a:txBody>
                  <a:tcPr marL="0" marR="0" marT="0" marB="0" anchor="ctr">
                    <a:solidFill>
                      <a:srgbClr val="CA258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solidFill>
                            <a:schemeClr val="tx1"/>
                          </a:solidFill>
                          <a:latin typeface="+mn-lt"/>
                        </a:rPr>
                        <a:t>Tue</a:t>
                      </a:r>
                    </a:p>
                  </a:txBody>
                  <a:tcPr marL="0" marR="0" marT="0" marB="0" anchor="ctr">
                    <a:solidFill>
                      <a:srgbClr val="92D050"/>
                    </a:solidFill>
                  </a:tcPr>
                </a:tc>
                <a:tc>
                  <a:txBody>
                    <a:bodyPr/>
                    <a:lstStyle/>
                    <a:p>
                      <a:pPr algn="ctr"/>
                      <a:r>
                        <a:rPr lang="en-GB" sz="1000">
                          <a:solidFill>
                            <a:schemeClr val="bg1"/>
                          </a:solidFill>
                          <a:latin typeface="+mn-lt"/>
                        </a:rPr>
                        <a:t>Wed</a:t>
                      </a:r>
                    </a:p>
                  </a:txBody>
                  <a:tcPr marL="0" marR="0" marT="0" marB="0" anchor="ctr">
                    <a:solidFill>
                      <a:srgbClr val="CA2583"/>
                    </a:solidFill>
                  </a:tcPr>
                </a:tc>
                <a:tc>
                  <a:txBody>
                    <a:bodyPr/>
                    <a:lstStyle/>
                    <a:p>
                      <a:pPr algn="ctr"/>
                      <a:r>
                        <a:rPr lang="en-GB" sz="1000" err="1">
                          <a:latin typeface="+mn-lt"/>
                        </a:rPr>
                        <a:t>Thur</a:t>
                      </a:r>
                      <a:endParaRPr lang="en-GB" sz="1000">
                        <a:latin typeface="+mn-lt"/>
                      </a:endParaRPr>
                    </a:p>
                  </a:txBody>
                  <a:tcPr marL="0" marR="0" marT="0" marB="0" anchor="ctr">
                    <a:solidFill>
                      <a:srgbClr val="92D050"/>
                    </a:solidFill>
                  </a:tcPr>
                </a:tc>
                <a:tc>
                  <a:txBody>
                    <a:bodyPr/>
                    <a:lstStyle/>
                    <a:p>
                      <a:pPr algn="ctr"/>
                      <a:r>
                        <a:rPr lang="en-GB" sz="1000">
                          <a:solidFill>
                            <a:schemeClr val="bg1"/>
                          </a:solidFill>
                          <a:latin typeface="+mn-lt"/>
                        </a:rPr>
                        <a:t>Fri</a:t>
                      </a:r>
                    </a:p>
                  </a:txBody>
                  <a:tcPr marL="0" marR="0" marT="0" marB="0" anchor="ctr">
                    <a:solidFill>
                      <a:srgbClr val="CA2583"/>
                    </a:solidFill>
                  </a:tcPr>
                </a:tc>
                <a:extLst>
                  <a:ext uri="{0D108BD9-81ED-4DB2-BD59-A6C34878D82A}">
                    <a16:rowId xmlns:a16="http://schemas.microsoft.com/office/drawing/2014/main" val="4025816563"/>
                  </a:ext>
                </a:extLst>
              </a:tr>
              <a:tr h="250996">
                <a:tc>
                  <a:txBody>
                    <a:bodyPr/>
                    <a:lstStyle/>
                    <a:p>
                      <a:pPr algn="ctr" fontAlgn="b"/>
                      <a:r>
                        <a:rPr lang="en-GB" sz="1000" b="0" i="0" u="none" strike="noStrike">
                          <a:solidFill>
                            <a:schemeClr val="bg1"/>
                          </a:solidFill>
                          <a:effectLst/>
                          <a:latin typeface="+mn-lt"/>
                        </a:rPr>
                        <a:t>18</a:t>
                      </a:r>
                    </a:p>
                  </a:txBody>
                  <a:tcPr marL="0" marR="0" marT="0" marB="0" anchor="ctr">
                    <a:solidFill>
                      <a:srgbClr val="CA2583"/>
                    </a:solidFill>
                  </a:tcPr>
                </a:tc>
                <a:tc>
                  <a:txBody>
                    <a:bodyPr/>
                    <a:lstStyle/>
                    <a:p>
                      <a:pPr algn="ctr" fontAlgn="b"/>
                      <a:r>
                        <a:rPr lang="en-GB" sz="1000" b="0" i="0" u="none" strike="noStrike">
                          <a:solidFill>
                            <a:schemeClr val="bg1"/>
                          </a:solidFill>
                          <a:effectLst/>
                          <a:latin typeface="+mn-lt"/>
                        </a:rPr>
                        <a:t>12/01/26</a:t>
                      </a:r>
                    </a:p>
                  </a:txBody>
                  <a:tcPr marL="0" marR="0" marT="0" marB="0" anchor="ctr">
                    <a:solidFill>
                      <a:srgbClr val="CA2583"/>
                    </a:solidFill>
                  </a:tcPr>
                </a:tc>
                <a:tc>
                  <a:txBody>
                    <a:bodyPr/>
                    <a:lstStyle/>
                    <a:p>
                      <a:pPr algn="ctr" fontAlgn="b"/>
                      <a:r>
                        <a:rPr lang="en-GB" sz="1000" b="0" i="0" u="none" strike="noStrike">
                          <a:solidFill>
                            <a:schemeClr val="bg1"/>
                          </a:solidFill>
                          <a:effectLst/>
                          <a:latin typeface="+mn-lt"/>
                        </a:rPr>
                        <a:t> </a:t>
                      </a:r>
                      <a:r>
                        <a:rPr lang="en-GB" sz="1000" b="0" i="0" u="none" strike="noStrike" err="1">
                          <a:solidFill>
                            <a:schemeClr val="bg1"/>
                          </a:solidFill>
                          <a:effectLst/>
                          <a:latin typeface="+mn-lt"/>
                        </a:rPr>
                        <a:t>ITaP</a:t>
                      </a:r>
                      <a:r>
                        <a:rPr lang="en-GB" sz="1000" b="0" i="0" u="none" strike="noStrike">
                          <a:solidFill>
                            <a:schemeClr val="bg1"/>
                          </a:solidFill>
                          <a:effectLst/>
                          <a:latin typeface="+mn-lt"/>
                        </a:rPr>
                        <a:t> 3</a:t>
                      </a:r>
                    </a:p>
                  </a:txBody>
                  <a:tcPr marL="0" marR="0" marT="0" marB="0" anchor="ctr">
                    <a:solidFill>
                      <a:srgbClr val="CA2583"/>
                    </a:solidFill>
                  </a:tcPr>
                </a:tc>
                <a:tc>
                  <a:txBody>
                    <a:bodyPr/>
                    <a:lstStyle/>
                    <a:p>
                      <a:pPr algn="ctr" fontAlgn="b"/>
                      <a:r>
                        <a:rPr lang="en-GB" sz="1000" b="0" i="0" u="none" strike="noStrike">
                          <a:solidFill>
                            <a:schemeClr val="bg1"/>
                          </a:solidFill>
                          <a:effectLst/>
                          <a:latin typeface="+mn-lt"/>
                        </a:rPr>
                        <a:t>Mon</a:t>
                      </a:r>
                    </a:p>
                  </a:txBody>
                  <a:tcPr marL="0" marR="0" marT="0" marB="0" anchor="ctr">
                    <a:solidFill>
                      <a:srgbClr val="CA258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solidFill>
                            <a:schemeClr val="tx1"/>
                          </a:solidFill>
                          <a:latin typeface="+mn-lt"/>
                        </a:rPr>
                        <a:t>Tue</a:t>
                      </a:r>
                    </a:p>
                  </a:txBody>
                  <a:tcPr marL="0" marR="0" marT="0" marB="0" anchor="ctr">
                    <a:solidFill>
                      <a:srgbClr val="92D050"/>
                    </a:solidFill>
                  </a:tcPr>
                </a:tc>
                <a:tc>
                  <a:txBody>
                    <a:bodyPr/>
                    <a:lstStyle/>
                    <a:p>
                      <a:pPr algn="ctr"/>
                      <a:r>
                        <a:rPr lang="en-GB" sz="1000">
                          <a:solidFill>
                            <a:schemeClr val="bg1"/>
                          </a:solidFill>
                          <a:latin typeface="+mn-lt"/>
                        </a:rPr>
                        <a:t>Wed</a:t>
                      </a:r>
                    </a:p>
                  </a:txBody>
                  <a:tcPr marL="0" marR="0" marT="0" marB="0" anchor="ctr">
                    <a:solidFill>
                      <a:srgbClr val="CA2583"/>
                    </a:solidFill>
                  </a:tcPr>
                </a:tc>
                <a:tc>
                  <a:txBody>
                    <a:bodyPr/>
                    <a:lstStyle/>
                    <a:p>
                      <a:pPr algn="ctr"/>
                      <a:r>
                        <a:rPr lang="en-GB" sz="1000" err="1">
                          <a:latin typeface="+mn-lt"/>
                        </a:rPr>
                        <a:t>Thur</a:t>
                      </a:r>
                      <a:endParaRPr lang="en-GB" sz="1000">
                        <a:latin typeface="+mn-lt"/>
                      </a:endParaRPr>
                    </a:p>
                  </a:txBody>
                  <a:tcPr marL="0" marR="0" marT="0" marB="0" anchor="ctr">
                    <a:solidFill>
                      <a:srgbClr val="92D050"/>
                    </a:solidFill>
                  </a:tcPr>
                </a:tc>
                <a:tc>
                  <a:txBody>
                    <a:bodyPr/>
                    <a:lstStyle/>
                    <a:p>
                      <a:pPr algn="ctr"/>
                      <a:r>
                        <a:rPr lang="en-GB" sz="1000">
                          <a:solidFill>
                            <a:schemeClr val="bg1"/>
                          </a:solidFill>
                          <a:latin typeface="+mn-lt"/>
                        </a:rPr>
                        <a:t>Fri</a:t>
                      </a:r>
                    </a:p>
                  </a:txBody>
                  <a:tcPr marL="0" marR="0" marT="0" marB="0" anchor="ctr">
                    <a:solidFill>
                      <a:srgbClr val="CA2583"/>
                    </a:solidFill>
                  </a:tcPr>
                </a:tc>
                <a:extLst>
                  <a:ext uri="{0D108BD9-81ED-4DB2-BD59-A6C34878D82A}">
                    <a16:rowId xmlns:a16="http://schemas.microsoft.com/office/drawing/2014/main" val="689415070"/>
                  </a:ext>
                </a:extLst>
              </a:tr>
              <a:tr h="270598">
                <a:tc>
                  <a:txBody>
                    <a:bodyPr/>
                    <a:lstStyle/>
                    <a:p>
                      <a:pPr algn="ctr" fontAlgn="b"/>
                      <a:r>
                        <a:rPr lang="en-GB" sz="1000" b="0" i="0" u="none" strike="noStrike">
                          <a:solidFill>
                            <a:srgbClr val="000000"/>
                          </a:solidFill>
                          <a:effectLst/>
                          <a:latin typeface="+mn-lt"/>
                        </a:rPr>
                        <a:t>19</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19/01/26</a:t>
                      </a:r>
                    </a:p>
                  </a:txBody>
                  <a:tcPr marL="0" marR="0" marT="0" marB="0" anchor="ctr">
                    <a:solidFill>
                      <a:srgbClr val="FFC000"/>
                    </a:solidFill>
                  </a:tcPr>
                </a:tc>
                <a:tc>
                  <a:txBody>
                    <a:bodyPr/>
                    <a:lstStyle/>
                    <a:p>
                      <a:pPr algn="ctr" fontAlgn="b"/>
                      <a:r>
                        <a:rPr lang="en-GB" sz="1000" u="none" strike="noStrike">
                          <a:effectLst/>
                          <a:latin typeface="+mn-lt"/>
                        </a:rPr>
                        <a:t>n/a</a:t>
                      </a:r>
                    </a:p>
                  </a:txBody>
                  <a:tcPr marL="0" marR="0" marT="0" marB="0" anchor="ctr">
                    <a:solidFill>
                      <a:srgbClr val="FFC000"/>
                    </a:solidFill>
                  </a:tcPr>
                </a:tc>
                <a:tc gridSpan="5">
                  <a:txBody>
                    <a:bodyPr/>
                    <a:lstStyle/>
                    <a:p>
                      <a:pPr algn="ctr" fontAlgn="b"/>
                      <a:r>
                        <a:rPr lang="en-GB" sz="1000" b="0" i="0" u="none" strike="noStrike">
                          <a:solidFill>
                            <a:srgbClr val="000000"/>
                          </a:solidFill>
                          <a:effectLst/>
                          <a:latin typeface="+mn-lt"/>
                        </a:rPr>
                        <a:t>Assessment and viva week – On Campus</a:t>
                      </a:r>
                    </a:p>
                  </a:txBody>
                  <a:tcPr marL="0" marR="0" marT="0" marB="0" anchor="ctr">
                    <a:solidFill>
                      <a:srgbClr val="FFC0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algn="ctr" fontAlgn="b"/>
                      <a:endParaRPr lang="en-GB" sz="1000" b="0" i="0" u="none" strike="noStrike">
                        <a:solidFill>
                          <a:srgbClr val="000000"/>
                        </a:solidFill>
                        <a:effectLst/>
                        <a:latin typeface="+mn-lt"/>
                      </a:endParaRPr>
                    </a:p>
                  </a:txBody>
                  <a:tcPr marL="0" marR="0" marT="0" marB="0" anchor="ctr">
                    <a:solidFill>
                      <a:srgbClr val="FFC000"/>
                    </a:solidFill>
                  </a:tcPr>
                </a:tc>
                <a:extLst>
                  <a:ext uri="{0D108BD9-81ED-4DB2-BD59-A6C34878D82A}">
                    <a16:rowId xmlns:a16="http://schemas.microsoft.com/office/drawing/2014/main" val="1743544672"/>
                  </a:ext>
                </a:extLst>
              </a:tr>
              <a:tr h="300014">
                <a:tc>
                  <a:txBody>
                    <a:bodyPr/>
                    <a:lstStyle/>
                    <a:p>
                      <a:pPr algn="ctr" fontAlgn="b"/>
                      <a:r>
                        <a:rPr lang="en-GB" sz="1000" b="0" i="0" u="none" strike="noStrike">
                          <a:solidFill>
                            <a:srgbClr val="000000"/>
                          </a:solidFill>
                          <a:effectLst/>
                          <a:latin typeface="+mn-lt"/>
                        </a:rPr>
                        <a:t>20</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26/01/26</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n/a</a:t>
                      </a:r>
                    </a:p>
                  </a:txBody>
                  <a:tcPr marL="0" marR="0" marT="0" marB="0" anchor="ctr">
                    <a:solidFill>
                      <a:srgbClr val="FFC000"/>
                    </a:solidFill>
                  </a:tcPr>
                </a:tc>
                <a:tc gridSpan="5">
                  <a:txBody>
                    <a:bodyPr/>
                    <a:lstStyle/>
                    <a:p>
                      <a:pPr algn="ctr"/>
                      <a:r>
                        <a:rPr lang="en-GB" sz="1000">
                          <a:latin typeface="+mn-lt"/>
                        </a:rPr>
                        <a:t>On Teesside University Campus – FT Learning</a:t>
                      </a:r>
                    </a:p>
                  </a:txBody>
                  <a:tcPr marL="0" marR="0" marT="0" marB="0" anchor="ctr">
                    <a:solidFill>
                      <a:srgbClr val="FFC000"/>
                    </a:solidFill>
                  </a:tcPr>
                </a:tc>
                <a:tc hMerge="1">
                  <a:txBody>
                    <a:bodyPr/>
                    <a:lstStyle/>
                    <a:p>
                      <a:pPr algn="ctr"/>
                      <a:endParaRPr lang="en-GB" sz="1000">
                        <a:latin typeface="+mj-lt"/>
                      </a:endParaRPr>
                    </a:p>
                  </a:txBody>
                  <a:tcPr marL="0" marR="0" marT="0" marB="0" anchor="ctr">
                    <a:solidFill>
                      <a:srgbClr val="FFC000"/>
                    </a:solidFill>
                  </a:tcPr>
                </a:tc>
                <a:tc hMerge="1">
                  <a:txBody>
                    <a:bodyPr/>
                    <a:lstStyle/>
                    <a:p>
                      <a:pPr algn="ctr"/>
                      <a:endParaRPr lang="en-GB" sz="1000">
                        <a:latin typeface="+mj-lt"/>
                      </a:endParaRPr>
                    </a:p>
                  </a:txBody>
                  <a:tcPr marL="0" marR="0" marT="0" marB="0" anchor="ctr">
                    <a:solidFill>
                      <a:srgbClr val="FFC000"/>
                    </a:solidFill>
                  </a:tcPr>
                </a:tc>
                <a:tc hMerge="1">
                  <a:txBody>
                    <a:bodyPr/>
                    <a:lstStyle/>
                    <a:p>
                      <a:pPr algn="ctr"/>
                      <a:endParaRPr lang="en-GB" sz="1000">
                        <a:latin typeface="+mj-lt"/>
                      </a:endParaRPr>
                    </a:p>
                  </a:txBody>
                  <a:tcPr marL="0" marR="0" marT="0" marB="0" anchor="ctr">
                    <a:solidFill>
                      <a:srgbClr val="FFC000"/>
                    </a:solidFill>
                  </a:tcPr>
                </a:tc>
                <a:tc hMerge="1">
                  <a:txBody>
                    <a:bodyPr/>
                    <a:lstStyle/>
                    <a:p>
                      <a:pPr algn="ctr"/>
                      <a:endParaRPr lang="en-GB" sz="1000">
                        <a:latin typeface="+mj-lt"/>
                      </a:endParaRPr>
                    </a:p>
                  </a:txBody>
                  <a:tcPr marL="0" marR="0" marT="0" marB="0" anchor="ctr">
                    <a:solidFill>
                      <a:srgbClr val="FFC000"/>
                    </a:solidFill>
                  </a:tcPr>
                </a:tc>
                <a:extLst>
                  <a:ext uri="{0D108BD9-81ED-4DB2-BD59-A6C34878D82A}">
                    <a16:rowId xmlns:a16="http://schemas.microsoft.com/office/drawing/2014/main" val="3923312383"/>
                  </a:ext>
                </a:extLst>
              </a:tr>
              <a:tr h="345350">
                <a:tc>
                  <a:txBody>
                    <a:bodyPr/>
                    <a:lstStyle/>
                    <a:p>
                      <a:pPr algn="ctr" fontAlgn="b"/>
                      <a:r>
                        <a:rPr lang="en-GB" sz="1000" b="0" i="0" u="none" strike="noStrike">
                          <a:solidFill>
                            <a:srgbClr val="000000"/>
                          </a:solidFill>
                          <a:effectLst/>
                          <a:latin typeface="+mn-lt"/>
                        </a:rPr>
                        <a:t>21</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02/02/26</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n/a</a:t>
                      </a:r>
                    </a:p>
                  </a:txBody>
                  <a:tcPr marL="0" marR="0" marT="0" marB="0" anchor="ctr">
                    <a:solidFill>
                      <a:srgbClr val="FFC000"/>
                    </a:solidFill>
                  </a:tcPr>
                </a:tc>
                <a:tc gridSpan="5">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kern="1200">
                          <a:solidFill>
                            <a:schemeClr val="dk1"/>
                          </a:solidFill>
                          <a:latin typeface="+mn-lt"/>
                          <a:ea typeface="+mn-ea"/>
                          <a:cs typeface="+mn-cs"/>
                        </a:rPr>
                        <a:t>On Teesside University Campus – FT Learning</a:t>
                      </a:r>
                    </a:p>
                  </a:txBody>
                  <a:tcPr marL="0" marR="0" marT="0" marB="0" anchor="ctr">
                    <a:solidFill>
                      <a:srgbClr val="FFC0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91452643"/>
                  </a:ext>
                </a:extLst>
              </a:tr>
              <a:tr h="505713">
                <a:tc>
                  <a:txBody>
                    <a:bodyPr/>
                    <a:lstStyle/>
                    <a:p>
                      <a:pPr algn="ctr" fontAlgn="b"/>
                      <a:r>
                        <a:rPr lang="en-GB" sz="1000" b="0" i="0" u="none" strike="noStrike">
                          <a:solidFill>
                            <a:srgbClr val="000000"/>
                          </a:solidFill>
                          <a:effectLst/>
                          <a:latin typeface="+mn-lt"/>
                        </a:rPr>
                        <a:t>22</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9/02/26</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n/a</a:t>
                      </a:r>
                    </a:p>
                  </a:txBody>
                  <a:tcPr marL="0" marR="0" marT="0" marB="0" anchor="ctr">
                    <a:solidFill>
                      <a:srgbClr val="92D050"/>
                    </a:solidFill>
                  </a:tcPr>
                </a:tc>
                <a:tc>
                  <a:txBody>
                    <a:bodyPr/>
                    <a:lstStyle/>
                    <a:p>
                      <a:pPr algn="ctr" fontAlgn="b"/>
                      <a:r>
                        <a:rPr lang="en-GB" sz="1000" u="none" strike="noStrike">
                          <a:effectLst/>
                          <a:latin typeface="+mn-lt"/>
                        </a:rPr>
                        <a:t> Mon (@TU)</a:t>
                      </a:r>
                      <a:endParaRPr lang="en-GB" sz="1000" b="0" i="0" u="none" strike="noStrike">
                        <a:solidFill>
                          <a:srgbClr val="000000"/>
                        </a:solidFill>
                        <a:effectLst/>
                        <a:latin typeface="+mn-lt"/>
                      </a:endParaRPr>
                    </a:p>
                  </a:txBody>
                  <a:tcPr marL="0" marR="0" marT="0" marB="0" anchor="ctr">
                    <a:solidFill>
                      <a:srgbClr val="FFC000"/>
                    </a:solidFill>
                  </a:tcPr>
                </a:tc>
                <a:tc>
                  <a:txBody>
                    <a:bodyPr/>
                    <a:lstStyle/>
                    <a:p>
                      <a:pPr algn="ctr" fontAlgn="b"/>
                      <a:r>
                        <a:rPr lang="en-GB" sz="1000" b="0" i="0" u="none" strike="noStrike">
                          <a:solidFill>
                            <a:srgbClr val="000000"/>
                          </a:solidFill>
                          <a:effectLst/>
                          <a:highlight>
                            <a:srgbClr val="FFFF00"/>
                          </a:highlight>
                          <a:latin typeface="+mn-lt"/>
                        </a:rPr>
                        <a:t>Tue – PLACEMENT 2 START</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Wed</a:t>
                      </a:r>
                    </a:p>
                  </a:txBody>
                  <a:tcPr marL="0" marR="0" marT="0" marB="0" anchor="ctr">
                    <a:solidFill>
                      <a:srgbClr val="92D050"/>
                    </a:solidFill>
                  </a:tcPr>
                </a:tc>
                <a:tc>
                  <a:txBody>
                    <a:bodyPr/>
                    <a:lstStyle/>
                    <a:p>
                      <a:pPr algn="ctr" fontAlgn="b"/>
                      <a:r>
                        <a:rPr lang="en-GB" sz="1000" b="0" i="0" u="none" strike="noStrike" err="1">
                          <a:solidFill>
                            <a:srgbClr val="000000"/>
                          </a:solidFill>
                          <a:effectLst/>
                          <a:latin typeface="+mn-lt"/>
                        </a:rPr>
                        <a:t>Thur</a:t>
                      </a:r>
                      <a:endParaRPr lang="en-GB" sz="1000" b="0" i="0" u="none" strike="noStrike">
                        <a:solidFill>
                          <a:srgbClr val="000000"/>
                        </a:solidFill>
                        <a:effectLst/>
                        <a:latin typeface="+mn-lt"/>
                      </a:endParaRP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Fri</a:t>
                      </a:r>
                    </a:p>
                  </a:txBody>
                  <a:tcPr marL="0" marR="0" marT="0" marB="0" anchor="ctr">
                    <a:solidFill>
                      <a:srgbClr val="92D050"/>
                    </a:solidFill>
                  </a:tcPr>
                </a:tc>
                <a:extLst>
                  <a:ext uri="{0D108BD9-81ED-4DB2-BD59-A6C34878D82A}">
                    <a16:rowId xmlns:a16="http://schemas.microsoft.com/office/drawing/2014/main" val="272476394"/>
                  </a:ext>
                </a:extLst>
              </a:tr>
              <a:tr h="252857">
                <a:tc>
                  <a:txBody>
                    <a:bodyPr/>
                    <a:lstStyle/>
                    <a:p>
                      <a:pPr algn="ctr" fontAlgn="b"/>
                      <a:r>
                        <a:rPr lang="en-GB" sz="1000" b="0" i="0" u="none" strike="noStrike">
                          <a:solidFill>
                            <a:srgbClr val="000000"/>
                          </a:solidFill>
                          <a:effectLst/>
                          <a:latin typeface="+mn-lt"/>
                        </a:rPr>
                        <a:t>23</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16/02/26</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4-10</a:t>
                      </a:r>
                    </a:p>
                  </a:txBody>
                  <a:tcPr marL="0" marR="0" marT="0" marB="0" anchor="ctr">
                    <a:solidFill>
                      <a:srgbClr val="92D050"/>
                    </a:solidFill>
                  </a:tcPr>
                </a:tc>
                <a:tc>
                  <a:txBody>
                    <a:bodyPr/>
                    <a:lstStyle/>
                    <a:p>
                      <a:pPr algn="ctr" fontAlgn="b"/>
                      <a:r>
                        <a:rPr lang="en-GB" sz="1000" u="none" strike="noStrike">
                          <a:effectLst/>
                          <a:latin typeface="+mn-lt"/>
                        </a:rPr>
                        <a:t> Mon</a:t>
                      </a:r>
                      <a:endParaRPr lang="en-GB" sz="1000" b="0" i="0" u="none" strike="noStrike">
                        <a:solidFill>
                          <a:srgbClr val="000000"/>
                        </a:solidFill>
                        <a:effectLst/>
                        <a:latin typeface="+mn-lt"/>
                      </a:endParaRP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Tue</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Wed</a:t>
                      </a:r>
                    </a:p>
                  </a:txBody>
                  <a:tcPr marL="0" marR="0" marT="0" marB="0" anchor="ctr">
                    <a:solidFill>
                      <a:srgbClr val="92D050"/>
                    </a:solidFill>
                  </a:tcPr>
                </a:tc>
                <a:tc>
                  <a:txBody>
                    <a:bodyPr/>
                    <a:lstStyle/>
                    <a:p>
                      <a:pPr algn="ctr" fontAlgn="b"/>
                      <a:r>
                        <a:rPr lang="en-GB" sz="1000" b="0" i="0" u="none" strike="noStrike" err="1">
                          <a:solidFill>
                            <a:srgbClr val="000000"/>
                          </a:solidFill>
                          <a:effectLst/>
                          <a:latin typeface="+mn-lt"/>
                        </a:rPr>
                        <a:t>Thur</a:t>
                      </a:r>
                      <a:endParaRPr lang="en-GB" sz="1000" b="0" i="0" u="none" strike="noStrike">
                        <a:solidFill>
                          <a:srgbClr val="000000"/>
                        </a:solidFill>
                        <a:effectLst/>
                        <a:latin typeface="+mn-lt"/>
                      </a:endParaRP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Fri</a:t>
                      </a:r>
                    </a:p>
                  </a:txBody>
                  <a:tcPr marL="0" marR="0" marT="0" marB="0" anchor="ctr">
                    <a:solidFill>
                      <a:srgbClr val="92D050"/>
                    </a:solidFill>
                  </a:tcPr>
                </a:tc>
                <a:extLst>
                  <a:ext uri="{0D108BD9-81ED-4DB2-BD59-A6C34878D82A}">
                    <a16:rowId xmlns:a16="http://schemas.microsoft.com/office/drawing/2014/main" val="1075288696"/>
                  </a:ext>
                </a:extLst>
              </a:tr>
              <a:tr h="345350">
                <a:tc>
                  <a:txBody>
                    <a:bodyPr/>
                    <a:lstStyle/>
                    <a:p>
                      <a:pPr algn="ctr" fontAlgn="b"/>
                      <a:r>
                        <a:rPr lang="en-GB" sz="1000" b="0" i="0" u="none" strike="noStrike">
                          <a:solidFill>
                            <a:srgbClr val="000000"/>
                          </a:solidFill>
                          <a:effectLst/>
                          <a:latin typeface="+mn-lt"/>
                        </a:rPr>
                        <a:t>24</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23/02/26</a:t>
                      </a:r>
                    </a:p>
                  </a:txBody>
                  <a:tcPr marL="0" marR="0" marT="0" marB="0" anchor="ctr">
                    <a:solidFill>
                      <a:srgbClr val="FFC000"/>
                    </a:solidFill>
                  </a:tcPr>
                </a:tc>
                <a:tc>
                  <a:txBody>
                    <a:bodyPr/>
                    <a:lstStyle/>
                    <a:p>
                      <a:pPr algn="ctr" fontAlgn="b"/>
                      <a:r>
                        <a:rPr lang="en-GB" sz="1000" b="0" i="0" u="none" strike="noStrike">
                          <a:solidFill>
                            <a:srgbClr val="000000"/>
                          </a:solidFill>
                          <a:effectLst/>
                          <a:latin typeface="+mn-lt"/>
                        </a:rPr>
                        <a:t>n/a</a:t>
                      </a:r>
                    </a:p>
                  </a:txBody>
                  <a:tcPr marL="0" marR="0" marT="0" marB="0" anchor="ctr">
                    <a:solidFill>
                      <a:srgbClr val="FFC000"/>
                    </a:solidFill>
                  </a:tcPr>
                </a:tc>
                <a:tc gridSpan="5">
                  <a:txBody>
                    <a:bodyPr/>
                    <a:lstStyle/>
                    <a:p>
                      <a:pPr algn="ctr" fontAlgn="b"/>
                      <a:r>
                        <a:rPr lang="en-GB" sz="1000" b="0" i="0" u="none" strike="noStrike">
                          <a:solidFill>
                            <a:srgbClr val="000000"/>
                          </a:solidFill>
                          <a:effectLst/>
                          <a:latin typeface="+mn-lt"/>
                        </a:rPr>
                        <a:t>Half Term for most – On Campus / Asynchronous Learning</a:t>
                      </a:r>
                    </a:p>
                    <a:p>
                      <a:pPr algn="ctr" fontAlgn="b"/>
                      <a:r>
                        <a:rPr lang="en-GB" sz="1000" b="0" i="0" u="none" strike="noStrike">
                          <a:solidFill>
                            <a:srgbClr val="000000"/>
                          </a:solidFill>
                          <a:effectLst/>
                          <a:highlight>
                            <a:srgbClr val="FFFF00"/>
                          </a:highlight>
                          <a:latin typeface="+mn-lt"/>
                        </a:rPr>
                        <a:t>(NB if half term is the following w/c 2/03, this week’s activity is switched for that one)</a:t>
                      </a:r>
                    </a:p>
                  </a:txBody>
                  <a:tcPr marL="0" marR="0" marT="0" marB="0" anchor="ctr">
                    <a:solidFill>
                      <a:srgbClr val="FFC0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45273015"/>
                  </a:ext>
                </a:extLst>
              </a:tr>
              <a:tr h="505713">
                <a:tc>
                  <a:txBody>
                    <a:bodyPr/>
                    <a:lstStyle/>
                    <a:p>
                      <a:pPr algn="ctr" fontAlgn="b"/>
                      <a:r>
                        <a:rPr lang="en-GB" sz="1000" b="0" i="0" u="none" strike="noStrike">
                          <a:solidFill>
                            <a:schemeClr val="bg1"/>
                          </a:solidFill>
                          <a:effectLst/>
                          <a:latin typeface="+mn-lt"/>
                        </a:rPr>
                        <a:t>25</a:t>
                      </a:r>
                    </a:p>
                  </a:txBody>
                  <a:tcPr marL="0" marR="0" marT="0" marB="0" anchor="ctr">
                    <a:solidFill>
                      <a:srgbClr val="CA2583"/>
                    </a:solidFill>
                  </a:tcPr>
                </a:tc>
                <a:tc>
                  <a:txBody>
                    <a:bodyPr/>
                    <a:lstStyle/>
                    <a:p>
                      <a:pPr algn="ctr" fontAlgn="b"/>
                      <a:r>
                        <a:rPr lang="en-GB" sz="1000" b="0" i="0" u="none" strike="noStrike">
                          <a:solidFill>
                            <a:schemeClr val="bg1"/>
                          </a:solidFill>
                          <a:effectLst/>
                          <a:latin typeface="+mn-lt"/>
                        </a:rPr>
                        <a:t>02/03/26 </a:t>
                      </a:r>
                    </a:p>
                  </a:txBody>
                  <a:tcPr marL="0" marR="0" marT="0" marB="0" anchor="ctr">
                    <a:solidFill>
                      <a:srgbClr val="CA2583"/>
                    </a:solidFill>
                  </a:tcPr>
                </a:tc>
                <a:tc>
                  <a:txBody>
                    <a:bodyPr/>
                    <a:lstStyle/>
                    <a:p>
                      <a:pPr algn="ctr" fontAlgn="b"/>
                      <a:r>
                        <a:rPr lang="en-GB" sz="1000" b="0" i="0" u="none" strike="noStrike" err="1">
                          <a:solidFill>
                            <a:schemeClr val="bg1"/>
                          </a:solidFill>
                          <a:effectLst/>
                          <a:latin typeface="+mn-lt"/>
                        </a:rPr>
                        <a:t>ITaP</a:t>
                      </a:r>
                      <a:r>
                        <a:rPr lang="en-GB" sz="1000" b="0" i="0" u="none" strike="noStrike">
                          <a:solidFill>
                            <a:schemeClr val="bg1"/>
                          </a:solidFill>
                          <a:effectLst/>
                          <a:latin typeface="+mn-lt"/>
                        </a:rPr>
                        <a:t> 4</a:t>
                      </a:r>
                    </a:p>
                  </a:txBody>
                  <a:tcPr marL="0" marR="0" marT="0" marB="0" anchor="ctr">
                    <a:solidFill>
                      <a:srgbClr val="CA2583"/>
                    </a:solidFill>
                  </a:tcPr>
                </a:tc>
                <a:tc>
                  <a:txBody>
                    <a:bodyPr/>
                    <a:lstStyle/>
                    <a:p>
                      <a:pPr algn="ctr" fontAlgn="b"/>
                      <a:r>
                        <a:rPr lang="en-GB" sz="1000" u="none" strike="noStrike">
                          <a:solidFill>
                            <a:schemeClr val="bg1"/>
                          </a:solidFill>
                          <a:effectLst/>
                          <a:latin typeface="+mn-lt"/>
                        </a:rPr>
                        <a:t> Mon</a:t>
                      </a:r>
                      <a:endParaRPr lang="en-GB" sz="1000" b="0" i="0" u="none" strike="noStrike">
                        <a:solidFill>
                          <a:schemeClr val="bg1"/>
                        </a:solidFill>
                        <a:effectLst/>
                        <a:latin typeface="+mn-lt"/>
                      </a:endParaRPr>
                    </a:p>
                  </a:txBody>
                  <a:tcPr marL="0" marR="0" marT="0" marB="0" anchor="ctr">
                    <a:solidFill>
                      <a:srgbClr val="CA2583"/>
                    </a:solidFill>
                  </a:tcPr>
                </a:tc>
                <a:tc>
                  <a:txBody>
                    <a:bodyPr/>
                    <a:lstStyle/>
                    <a:p>
                      <a:pPr algn="ctr" fontAlgn="b"/>
                      <a:r>
                        <a:rPr lang="en-GB" sz="1000" b="0" i="0" u="none" strike="noStrike">
                          <a:solidFill>
                            <a:srgbClr val="000000"/>
                          </a:solidFill>
                          <a:effectLst/>
                          <a:latin typeface="+mn-lt"/>
                        </a:rPr>
                        <a:t>Tue</a:t>
                      </a:r>
                    </a:p>
                  </a:txBody>
                  <a:tcPr marL="0" marR="0" marT="0" marB="0" anchor="ctr">
                    <a:solidFill>
                      <a:srgbClr val="92D050"/>
                    </a:solidFill>
                  </a:tcPr>
                </a:tc>
                <a:tc>
                  <a:txBody>
                    <a:bodyPr/>
                    <a:lstStyle/>
                    <a:p>
                      <a:pPr algn="ctr" fontAlgn="b"/>
                      <a:r>
                        <a:rPr lang="en-GB" sz="1000" b="0" i="0" u="none" strike="noStrike">
                          <a:solidFill>
                            <a:schemeClr val="bg1"/>
                          </a:solidFill>
                          <a:effectLst/>
                          <a:latin typeface="+mn-lt"/>
                        </a:rPr>
                        <a:t>Wed</a:t>
                      </a:r>
                    </a:p>
                  </a:txBody>
                  <a:tcPr marL="0" marR="0" marT="0" marB="0" anchor="ctr">
                    <a:solidFill>
                      <a:srgbClr val="CA2583"/>
                    </a:solidFill>
                  </a:tcPr>
                </a:tc>
                <a:tc>
                  <a:txBody>
                    <a:bodyPr/>
                    <a:lstStyle/>
                    <a:p>
                      <a:pPr algn="ctr" fontAlgn="b"/>
                      <a:r>
                        <a:rPr lang="en-GB" sz="1000" b="0" i="0" u="none" strike="noStrike" err="1">
                          <a:solidFill>
                            <a:srgbClr val="000000"/>
                          </a:solidFill>
                          <a:effectLst/>
                          <a:latin typeface="+mn-lt"/>
                        </a:rPr>
                        <a:t>Thur</a:t>
                      </a:r>
                      <a:endParaRPr lang="en-GB" sz="1000" b="0" i="0" u="none" strike="noStrike">
                        <a:solidFill>
                          <a:srgbClr val="000000"/>
                        </a:solidFill>
                        <a:effectLst/>
                        <a:latin typeface="+mn-lt"/>
                      </a:endParaRPr>
                    </a:p>
                  </a:txBody>
                  <a:tcPr marL="0" marR="0" marT="0" marB="0" anchor="ctr">
                    <a:solidFill>
                      <a:srgbClr val="92D050"/>
                    </a:solidFill>
                  </a:tcPr>
                </a:tc>
                <a:tc>
                  <a:txBody>
                    <a:bodyPr/>
                    <a:lstStyle/>
                    <a:p>
                      <a:pPr algn="ctr" fontAlgn="b"/>
                      <a:r>
                        <a:rPr lang="en-GB" sz="1000" b="0" i="0" u="none" strike="noStrike">
                          <a:solidFill>
                            <a:schemeClr val="bg1"/>
                          </a:solidFill>
                          <a:effectLst/>
                          <a:latin typeface="+mn-lt"/>
                        </a:rPr>
                        <a:t>Fri</a:t>
                      </a:r>
                    </a:p>
                  </a:txBody>
                  <a:tcPr marL="0" marR="0" marT="0" marB="0" anchor="ctr">
                    <a:solidFill>
                      <a:srgbClr val="CA2583"/>
                    </a:solidFill>
                  </a:tcPr>
                </a:tc>
                <a:extLst>
                  <a:ext uri="{0D108BD9-81ED-4DB2-BD59-A6C34878D82A}">
                    <a16:rowId xmlns:a16="http://schemas.microsoft.com/office/drawing/2014/main" val="3159455853"/>
                  </a:ext>
                </a:extLst>
              </a:tr>
              <a:tr h="305552">
                <a:tc>
                  <a:txBody>
                    <a:bodyPr/>
                    <a:lstStyle/>
                    <a:p>
                      <a:pPr algn="ctr" fontAlgn="b"/>
                      <a:r>
                        <a:rPr lang="en-GB" sz="1000" b="0" i="0" u="none" strike="noStrike">
                          <a:solidFill>
                            <a:srgbClr val="000000"/>
                          </a:solidFill>
                          <a:effectLst/>
                          <a:latin typeface="+mn-lt"/>
                        </a:rPr>
                        <a:t>26</a:t>
                      </a:r>
                    </a:p>
                  </a:txBody>
                  <a:tcPr marL="0" marR="0" marT="0" marB="0" anchor="ctr">
                    <a:solidFill>
                      <a:srgbClr val="92D050"/>
                    </a:solidFill>
                  </a:tcPr>
                </a:tc>
                <a:tc>
                  <a:txBody>
                    <a:bodyPr/>
                    <a:lstStyle/>
                    <a:p>
                      <a:pPr algn="ctr" fontAlgn="b"/>
                      <a:r>
                        <a:rPr lang="en-GB" sz="1000" b="0" i="0" u="none" strike="noStrike">
                          <a:solidFill>
                            <a:srgbClr val="000000"/>
                          </a:solidFill>
                          <a:effectLst/>
                          <a:highlight>
                            <a:srgbClr val="FFFF00"/>
                          </a:highlight>
                          <a:latin typeface="+mn-lt"/>
                        </a:rPr>
                        <a:t>09/03/26 – Observation Window 2 Opens</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4-10</a:t>
                      </a:r>
                    </a:p>
                  </a:txBody>
                  <a:tcPr marL="0" marR="0" marT="0" marB="0" anchor="ctr">
                    <a:solidFill>
                      <a:srgbClr val="92D050"/>
                    </a:solidFill>
                  </a:tcPr>
                </a:tc>
                <a:tc>
                  <a:txBody>
                    <a:bodyPr/>
                    <a:lstStyle/>
                    <a:p>
                      <a:pPr algn="ctr" fontAlgn="b"/>
                      <a:r>
                        <a:rPr lang="en-GB" sz="1000" u="none" strike="noStrike">
                          <a:effectLst/>
                          <a:latin typeface="+mn-lt"/>
                        </a:rPr>
                        <a:t> Mon</a:t>
                      </a:r>
                      <a:endParaRPr lang="en-GB" sz="1000" b="0" i="0" u="none" strike="noStrike">
                        <a:solidFill>
                          <a:srgbClr val="000000"/>
                        </a:solidFill>
                        <a:effectLst/>
                        <a:latin typeface="+mn-lt"/>
                      </a:endParaRP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Tue</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Wed</a:t>
                      </a:r>
                    </a:p>
                  </a:txBody>
                  <a:tcPr marL="0" marR="0" marT="0" marB="0" anchor="ctr">
                    <a:solidFill>
                      <a:srgbClr val="92D050"/>
                    </a:solidFill>
                  </a:tcPr>
                </a:tc>
                <a:tc>
                  <a:txBody>
                    <a:bodyPr/>
                    <a:lstStyle/>
                    <a:p>
                      <a:pPr algn="ctr" fontAlgn="b"/>
                      <a:r>
                        <a:rPr lang="en-GB" sz="1000" b="0" i="0" u="none" strike="noStrike" err="1">
                          <a:solidFill>
                            <a:srgbClr val="000000"/>
                          </a:solidFill>
                          <a:effectLst/>
                          <a:latin typeface="+mn-lt"/>
                        </a:rPr>
                        <a:t>Thur</a:t>
                      </a:r>
                      <a:endParaRPr lang="en-GB" sz="1000" b="0" i="0" u="none" strike="noStrike">
                        <a:solidFill>
                          <a:srgbClr val="000000"/>
                        </a:solidFill>
                        <a:effectLst/>
                        <a:latin typeface="+mn-lt"/>
                      </a:endParaRP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Fri</a:t>
                      </a:r>
                    </a:p>
                  </a:txBody>
                  <a:tcPr marL="0" marR="0" marT="0" marB="0" anchor="ctr">
                    <a:solidFill>
                      <a:srgbClr val="92D050"/>
                    </a:solidFill>
                  </a:tcPr>
                </a:tc>
                <a:extLst>
                  <a:ext uri="{0D108BD9-81ED-4DB2-BD59-A6C34878D82A}">
                    <a16:rowId xmlns:a16="http://schemas.microsoft.com/office/drawing/2014/main" val="2591294611"/>
                  </a:ext>
                </a:extLst>
              </a:tr>
              <a:tr h="316723">
                <a:tc>
                  <a:txBody>
                    <a:bodyPr/>
                    <a:lstStyle/>
                    <a:p>
                      <a:pPr algn="ctr" fontAlgn="b"/>
                      <a:r>
                        <a:rPr lang="en-GB" sz="1000" b="0" i="0" u="none" strike="noStrike">
                          <a:solidFill>
                            <a:srgbClr val="000000"/>
                          </a:solidFill>
                          <a:effectLst/>
                          <a:latin typeface="+mn-lt"/>
                        </a:rPr>
                        <a:t>27</a:t>
                      </a:r>
                    </a:p>
                  </a:txBody>
                  <a:tcPr marL="0" marR="0" marT="0" marB="0" anchor="ctr">
                    <a:solidFill>
                      <a:srgbClr val="92D050"/>
                    </a:solidFill>
                  </a:tcPr>
                </a:tc>
                <a:tc>
                  <a:txBody>
                    <a:bodyPr/>
                    <a:lstStyle/>
                    <a:p>
                      <a:pPr algn="ctr"/>
                      <a:r>
                        <a:rPr lang="en-GB" sz="1000">
                          <a:latin typeface="+mn-lt"/>
                        </a:rPr>
                        <a:t>16/03/26</a:t>
                      </a:r>
                    </a:p>
                  </a:txBody>
                  <a:tcPr marL="0" marR="0" marT="0" marB="0" anchor="ctr">
                    <a:solidFill>
                      <a:srgbClr val="92D050"/>
                    </a:solidFill>
                  </a:tcPr>
                </a:tc>
                <a:tc>
                  <a:txBody>
                    <a:bodyPr/>
                    <a:lstStyle/>
                    <a:p>
                      <a:pPr algn="ctr"/>
                      <a:r>
                        <a:rPr lang="en-GB" sz="1000">
                          <a:latin typeface="+mn-lt"/>
                        </a:rPr>
                        <a:t>10-12</a:t>
                      </a:r>
                    </a:p>
                  </a:txBody>
                  <a:tcPr marL="0" marR="0" marT="0" marB="0" anchor="ctr">
                    <a:solidFill>
                      <a:srgbClr val="92D050"/>
                    </a:solidFill>
                  </a:tcPr>
                </a:tc>
                <a:tc>
                  <a:txBody>
                    <a:bodyPr/>
                    <a:lstStyle/>
                    <a:p>
                      <a:pPr algn="ctr" fontAlgn="b"/>
                      <a:r>
                        <a:rPr lang="en-GB" sz="1000" u="none" strike="noStrike">
                          <a:effectLst/>
                          <a:latin typeface="+mn-lt"/>
                        </a:rPr>
                        <a:t> Mon</a:t>
                      </a:r>
                      <a:endParaRPr lang="en-GB" sz="1000" b="0" i="0" u="none" strike="noStrike">
                        <a:solidFill>
                          <a:srgbClr val="000000"/>
                        </a:solidFill>
                        <a:effectLst/>
                        <a:latin typeface="+mn-lt"/>
                      </a:endParaRP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Tue</a:t>
                      </a: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Wed</a:t>
                      </a:r>
                    </a:p>
                  </a:txBody>
                  <a:tcPr marL="0" marR="0" marT="0" marB="0" anchor="ctr">
                    <a:solidFill>
                      <a:srgbClr val="92D050"/>
                    </a:solidFill>
                  </a:tcPr>
                </a:tc>
                <a:tc>
                  <a:txBody>
                    <a:bodyPr/>
                    <a:lstStyle/>
                    <a:p>
                      <a:pPr algn="ctr" fontAlgn="b"/>
                      <a:r>
                        <a:rPr lang="en-GB" sz="1000" b="0" i="0" u="none" strike="noStrike" err="1">
                          <a:solidFill>
                            <a:srgbClr val="000000"/>
                          </a:solidFill>
                          <a:effectLst/>
                          <a:latin typeface="+mn-lt"/>
                        </a:rPr>
                        <a:t>Thur</a:t>
                      </a:r>
                      <a:endParaRPr lang="en-GB" sz="1000" b="0" i="0" u="none" strike="noStrike">
                        <a:solidFill>
                          <a:srgbClr val="000000"/>
                        </a:solidFill>
                        <a:effectLst/>
                        <a:latin typeface="+mn-lt"/>
                      </a:endParaRPr>
                    </a:p>
                  </a:txBody>
                  <a:tcPr marL="0" marR="0" marT="0" marB="0" anchor="ctr">
                    <a:solidFill>
                      <a:srgbClr val="92D050"/>
                    </a:solidFill>
                  </a:tcPr>
                </a:tc>
                <a:tc>
                  <a:txBody>
                    <a:bodyPr/>
                    <a:lstStyle/>
                    <a:p>
                      <a:pPr algn="ctr" fontAlgn="b"/>
                      <a:r>
                        <a:rPr lang="en-GB" sz="1000" b="0" i="0" u="none" strike="noStrike">
                          <a:solidFill>
                            <a:srgbClr val="000000"/>
                          </a:solidFill>
                          <a:effectLst/>
                          <a:latin typeface="+mn-lt"/>
                        </a:rPr>
                        <a:t>Fri</a:t>
                      </a:r>
                    </a:p>
                  </a:txBody>
                  <a:tcPr marL="0" marR="0" marT="0" marB="0" anchor="ctr">
                    <a:solidFill>
                      <a:srgbClr val="92D050"/>
                    </a:solidFill>
                  </a:tcPr>
                </a:tc>
                <a:extLst>
                  <a:ext uri="{0D108BD9-81ED-4DB2-BD59-A6C34878D82A}">
                    <a16:rowId xmlns:a16="http://schemas.microsoft.com/office/drawing/2014/main" val="3634426285"/>
                  </a:ext>
                </a:extLst>
              </a:tr>
              <a:tr h="223152">
                <a:tc>
                  <a:txBody>
                    <a:bodyPr/>
                    <a:lstStyle/>
                    <a:p>
                      <a:pPr algn="ctr"/>
                      <a:r>
                        <a:rPr lang="en-GB" sz="1000">
                          <a:solidFill>
                            <a:schemeClr val="tx1"/>
                          </a:solidFill>
                          <a:latin typeface="+mn-lt"/>
                        </a:rPr>
                        <a:t>28</a:t>
                      </a:r>
                    </a:p>
                  </a:txBody>
                  <a:tcPr marL="0" marR="0" marT="0" marB="0" anchor="ctr">
                    <a:solidFill>
                      <a:srgbClr val="92D050"/>
                    </a:solidFill>
                  </a:tcPr>
                </a:tc>
                <a:tc>
                  <a:txBody>
                    <a:bodyPr/>
                    <a:lstStyle/>
                    <a:p>
                      <a:pPr algn="ctr"/>
                      <a:r>
                        <a:rPr lang="en-GB" sz="1000">
                          <a:solidFill>
                            <a:schemeClr val="tx1"/>
                          </a:solidFill>
                          <a:latin typeface="+mn-lt"/>
                        </a:rPr>
                        <a:t>23/03/26</a:t>
                      </a:r>
                    </a:p>
                  </a:txBody>
                  <a:tcPr marL="0" marR="0" marT="0" marB="0" anchor="ctr">
                    <a:solidFill>
                      <a:srgbClr val="92D050"/>
                    </a:solidFill>
                  </a:tcPr>
                </a:tc>
                <a:tc>
                  <a:txBody>
                    <a:bodyPr/>
                    <a:lstStyle/>
                    <a:p>
                      <a:pPr algn="ctr" fontAlgn="b"/>
                      <a:r>
                        <a:rPr lang="en-GB" sz="1000" b="0" i="0" u="none" strike="noStrike">
                          <a:solidFill>
                            <a:schemeClr val="tx1"/>
                          </a:solidFill>
                          <a:effectLst/>
                          <a:latin typeface="+mn-lt"/>
                        </a:rPr>
                        <a:t> 10-12</a:t>
                      </a:r>
                    </a:p>
                  </a:txBody>
                  <a:tcPr marL="0" marR="0" marT="0" marB="0" anchor="ctr">
                    <a:solidFill>
                      <a:srgbClr val="92D050"/>
                    </a:solidFill>
                  </a:tcPr>
                </a:tc>
                <a:tc>
                  <a:txBody>
                    <a:bodyPr/>
                    <a:lstStyle/>
                    <a:p>
                      <a:pPr algn="ctr" fontAlgn="b"/>
                      <a:r>
                        <a:rPr lang="en-GB" sz="1000" b="0" i="0" u="none" strike="noStrike">
                          <a:solidFill>
                            <a:schemeClr val="tx1"/>
                          </a:solidFill>
                          <a:effectLst/>
                          <a:latin typeface="+mn-lt"/>
                        </a:rPr>
                        <a:t>Mon</a:t>
                      </a:r>
                    </a:p>
                  </a:txBody>
                  <a:tcPr marL="0" marR="0" marT="0" marB="0" anchor="c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solidFill>
                            <a:schemeClr val="tx1"/>
                          </a:solidFill>
                          <a:latin typeface="+mn-lt"/>
                        </a:rPr>
                        <a:t>Tue</a:t>
                      </a:r>
                    </a:p>
                  </a:txBody>
                  <a:tcPr marL="0" marR="0" marT="0" marB="0" anchor="ctr">
                    <a:solidFill>
                      <a:srgbClr val="92D050"/>
                    </a:solidFill>
                  </a:tcPr>
                </a:tc>
                <a:tc>
                  <a:txBody>
                    <a:bodyPr/>
                    <a:lstStyle/>
                    <a:p>
                      <a:pPr algn="ctr"/>
                      <a:r>
                        <a:rPr lang="en-GB" sz="1000">
                          <a:solidFill>
                            <a:schemeClr val="tx1"/>
                          </a:solidFill>
                          <a:latin typeface="+mn-lt"/>
                        </a:rPr>
                        <a:t>Wed</a:t>
                      </a:r>
                    </a:p>
                  </a:txBody>
                  <a:tcPr marL="0" marR="0" marT="0" marB="0" anchor="ctr">
                    <a:solidFill>
                      <a:srgbClr val="92D050"/>
                    </a:solidFill>
                  </a:tcPr>
                </a:tc>
                <a:tc>
                  <a:txBody>
                    <a:bodyPr/>
                    <a:lstStyle/>
                    <a:p>
                      <a:pPr algn="ctr"/>
                      <a:r>
                        <a:rPr lang="en-GB" sz="1000">
                          <a:latin typeface="+mn-lt"/>
                        </a:rPr>
                        <a:t>Thur</a:t>
                      </a:r>
                    </a:p>
                  </a:txBody>
                  <a:tcPr marL="0" marR="0" marT="0" marB="0" anchor="ctr">
                    <a:solidFill>
                      <a:srgbClr val="92D050"/>
                    </a:solidFill>
                  </a:tcPr>
                </a:tc>
                <a:tc>
                  <a:txBody>
                    <a:bodyPr/>
                    <a:lstStyle/>
                    <a:p>
                      <a:pPr algn="ctr"/>
                      <a:r>
                        <a:rPr lang="en-GB" sz="1000">
                          <a:solidFill>
                            <a:schemeClr val="tx1"/>
                          </a:solidFill>
                          <a:latin typeface="+mn-lt"/>
                        </a:rPr>
                        <a:t>Fri</a:t>
                      </a:r>
                    </a:p>
                  </a:txBody>
                  <a:tcPr marL="0" marR="0" marT="0" marB="0" anchor="ctr">
                    <a:solidFill>
                      <a:srgbClr val="92D050"/>
                    </a:solidFill>
                  </a:tcPr>
                </a:tc>
                <a:extLst>
                  <a:ext uri="{0D108BD9-81ED-4DB2-BD59-A6C34878D82A}">
                    <a16:rowId xmlns:a16="http://schemas.microsoft.com/office/drawing/2014/main" val="797170005"/>
                  </a:ext>
                </a:extLst>
              </a:tr>
              <a:tr h="259423">
                <a:tc>
                  <a:txBody>
                    <a:bodyPr/>
                    <a:lstStyle/>
                    <a:p>
                      <a:pPr algn="ctr" fontAlgn="b"/>
                      <a:endParaRPr lang="en-GB" sz="1000" b="0" i="0" u="none" strike="noStrike">
                        <a:solidFill>
                          <a:srgbClr val="000000"/>
                        </a:solidFill>
                        <a:effectLst/>
                        <a:latin typeface="+mn-lt"/>
                      </a:endParaRPr>
                    </a:p>
                  </a:txBody>
                  <a:tcPr marL="0" marR="0" marT="0" marB="0" anchor="ctr">
                    <a:solidFill>
                      <a:srgbClr val="66CCFF"/>
                    </a:solidFill>
                  </a:tcPr>
                </a:tc>
                <a:tc>
                  <a:txBody>
                    <a:bodyPr/>
                    <a:lstStyle/>
                    <a:p>
                      <a:pPr algn="ctr"/>
                      <a:r>
                        <a:rPr lang="en-GB" sz="1000">
                          <a:latin typeface="+mn-lt"/>
                        </a:rPr>
                        <a:t>30/03/26</a:t>
                      </a:r>
                    </a:p>
                  </a:txBody>
                  <a:tcPr marL="0" marR="0" marT="0" marB="0" anchor="ctr">
                    <a:solidFill>
                      <a:srgbClr val="66CCFF"/>
                    </a:solidFill>
                  </a:tcPr>
                </a:tc>
                <a:tc gridSpan="6">
                  <a:txBody>
                    <a:bodyPr/>
                    <a:lstStyle/>
                    <a:p>
                      <a:pPr algn="ctr"/>
                      <a:r>
                        <a:rPr lang="en-GB" sz="1000">
                          <a:latin typeface="+mn-lt"/>
                        </a:rPr>
                        <a:t>Easter Break</a:t>
                      </a:r>
                    </a:p>
                  </a:txBody>
                  <a:tcPr marL="0" marR="0" marT="0" marB="0" anchor="ctr">
                    <a:solidFill>
                      <a:srgbClr val="66CCFF"/>
                    </a:solidFill>
                  </a:tcPr>
                </a:tc>
                <a:tc hMerge="1">
                  <a:txBody>
                    <a:bodyPr/>
                    <a:lstStyle/>
                    <a:p>
                      <a:pPr algn="ctr" fontAlgn="b"/>
                      <a:endParaRPr lang="en-GB" sz="1000" b="0" i="0" u="none" strike="noStrike">
                        <a:solidFill>
                          <a:srgbClr val="000000"/>
                        </a:solidFill>
                        <a:effectLst/>
                        <a:highlight>
                          <a:srgbClr val="FFFF00"/>
                        </a:highlight>
                        <a:latin typeface="+mj-lt"/>
                      </a:endParaRPr>
                    </a:p>
                  </a:txBody>
                  <a:tcPr marL="0" marR="0" marT="0" marB="0" anchor="ctr">
                    <a:solidFill>
                      <a:srgbClr val="FFC0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9803171"/>
                  </a:ext>
                </a:extLst>
              </a:tr>
              <a:tr h="204559">
                <a:tc>
                  <a:txBody>
                    <a:bodyPr/>
                    <a:lstStyle/>
                    <a:p>
                      <a:pPr algn="ctr" fontAlgn="b"/>
                      <a:endParaRPr lang="en-GB" sz="1000" b="0" i="0" u="none" strike="noStrike">
                        <a:solidFill>
                          <a:srgbClr val="000000"/>
                        </a:solidFill>
                        <a:effectLst/>
                        <a:latin typeface="+mn-lt"/>
                      </a:endParaRPr>
                    </a:p>
                  </a:txBody>
                  <a:tcPr marL="0" marR="0" marT="0" marB="0" anchor="ctr">
                    <a:solidFill>
                      <a:srgbClr val="66CCFF"/>
                    </a:solidFill>
                  </a:tcPr>
                </a:tc>
                <a:tc>
                  <a:txBody>
                    <a:bodyPr/>
                    <a:lstStyle/>
                    <a:p>
                      <a:pPr algn="ctr"/>
                      <a:r>
                        <a:rPr lang="en-GB" sz="1000">
                          <a:latin typeface="+mn-lt"/>
                        </a:rPr>
                        <a:t>06/04/26</a:t>
                      </a:r>
                    </a:p>
                  </a:txBody>
                  <a:tcPr marL="0" marR="0" marT="0" marB="0" anchor="ctr">
                    <a:solidFill>
                      <a:srgbClr val="66CCFF"/>
                    </a:solidFill>
                  </a:tcPr>
                </a:tc>
                <a:tc gridSpan="6">
                  <a:txBody>
                    <a:bodyPr/>
                    <a:lstStyle/>
                    <a:p>
                      <a:pPr algn="ctr"/>
                      <a:r>
                        <a:rPr lang="en-GB" sz="1000">
                          <a:latin typeface="+mn-lt"/>
                        </a:rPr>
                        <a:t>Easter Break</a:t>
                      </a:r>
                    </a:p>
                  </a:txBody>
                  <a:tcPr marL="0" marR="0" marT="0" marB="0" anchor="ctr">
                    <a:solidFill>
                      <a:srgbClr val="66CCFF"/>
                    </a:solidFill>
                  </a:tcPr>
                </a:tc>
                <a:tc hMerge="1">
                  <a:txBody>
                    <a:bodyPr/>
                    <a:lstStyle/>
                    <a:p>
                      <a:pPr algn="ctr" fontAlgn="b"/>
                      <a:endParaRPr lang="en-GB" sz="1000" b="0" i="0" u="none" strike="noStrike">
                        <a:solidFill>
                          <a:srgbClr val="000000"/>
                        </a:solidFill>
                        <a:effectLst/>
                        <a:latin typeface="+mj-lt"/>
                      </a:endParaRPr>
                    </a:p>
                  </a:txBody>
                  <a:tcPr marL="0" marR="0" marT="0" marB="0" anchor="ctr">
                    <a:solidFill>
                      <a:srgbClr val="FFC0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98770329"/>
                  </a:ext>
                </a:extLst>
              </a:tr>
            </a:tbl>
          </a:graphicData>
        </a:graphic>
      </p:graphicFrame>
      <p:sp>
        <p:nvSpPr>
          <p:cNvPr id="8" name="TextBox 7">
            <a:extLst>
              <a:ext uri="{FF2B5EF4-FFF2-40B4-BE49-F238E27FC236}">
                <a16:creationId xmlns:a16="http://schemas.microsoft.com/office/drawing/2014/main" id="{DEC151D2-801D-0210-C808-D26B961E0B5F}"/>
              </a:ext>
            </a:extLst>
          </p:cNvPr>
          <p:cNvSpPr txBox="1"/>
          <p:nvPr/>
        </p:nvSpPr>
        <p:spPr>
          <a:xfrm>
            <a:off x="215759" y="6205167"/>
            <a:ext cx="8568645" cy="652833"/>
          </a:xfrm>
          <a:prstGeom prst="rect">
            <a:avLst/>
          </a:prstGeom>
        </p:spPr>
        <p:txBody>
          <a:bodyPr wrap="square" rtlCol="0" anchor="ctr" anchorCtr="0">
            <a:normAutofit lnSpcReduction="10000"/>
          </a:bodyPr>
          <a:lstStyle/>
          <a:p>
            <a:endParaRPr lang="en-GB" sz="4000" b="1">
              <a:latin typeface="Arial" charset="0"/>
              <a:ea typeface="Arial" charset="0"/>
              <a:cs typeface="Arial" charset="0"/>
            </a:endParaRPr>
          </a:p>
        </p:txBody>
      </p:sp>
      <p:pic>
        <p:nvPicPr>
          <p:cNvPr id="10" name="Picture 9">
            <a:extLst>
              <a:ext uri="{FF2B5EF4-FFF2-40B4-BE49-F238E27FC236}">
                <a16:creationId xmlns:a16="http://schemas.microsoft.com/office/drawing/2014/main" id="{C0EC169D-1E2F-4DC3-CCE3-6A9D27592DC2}"/>
              </a:ext>
            </a:extLst>
          </p:cNvPr>
          <p:cNvPicPr>
            <a:picLocks noChangeAspect="1"/>
          </p:cNvPicPr>
          <p:nvPr/>
        </p:nvPicPr>
        <p:blipFill>
          <a:blip r:embed="rId2"/>
          <a:stretch>
            <a:fillRect/>
          </a:stretch>
        </p:blipFill>
        <p:spPr>
          <a:xfrm>
            <a:off x="1578399" y="113904"/>
            <a:ext cx="3349791" cy="307500"/>
          </a:xfrm>
          <a:prstGeom prst="rect">
            <a:avLst/>
          </a:prstGeom>
        </p:spPr>
      </p:pic>
    </p:spTree>
    <p:extLst>
      <p:ext uri="{BB962C8B-B14F-4D97-AF65-F5344CB8AC3E}">
        <p14:creationId xmlns:p14="http://schemas.microsoft.com/office/powerpoint/2010/main" val="1245795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DF575-1498-4AE8-7073-D3DEB6EBE004}"/>
              </a:ext>
            </a:extLst>
          </p:cNvPr>
          <p:cNvSpPr>
            <a:spLocks noGrp="1"/>
          </p:cNvSpPr>
          <p:nvPr>
            <p:ph type="title"/>
          </p:nvPr>
        </p:nvSpPr>
        <p:spPr>
          <a:xfrm>
            <a:off x="0" y="-3585"/>
            <a:ext cx="10659110" cy="867649"/>
          </a:xfrm>
        </p:spPr>
        <p:txBody>
          <a:bodyPr>
            <a:normAutofit/>
          </a:bodyPr>
          <a:lstStyle/>
          <a:p>
            <a:r>
              <a:rPr lang="en-GB" sz="1600" b="1"/>
              <a:t>Placement 2 continued</a:t>
            </a:r>
          </a:p>
        </p:txBody>
      </p:sp>
      <p:sp>
        <p:nvSpPr>
          <p:cNvPr id="6" name="Content Placeholder 5">
            <a:extLst>
              <a:ext uri="{FF2B5EF4-FFF2-40B4-BE49-F238E27FC236}">
                <a16:creationId xmlns:a16="http://schemas.microsoft.com/office/drawing/2014/main" id="{0C7BFEBB-FEE6-9ED2-4AA2-44BD54E48E48}"/>
              </a:ext>
            </a:extLst>
          </p:cNvPr>
          <p:cNvSpPr>
            <a:spLocks noGrp="1"/>
          </p:cNvSpPr>
          <p:nvPr>
            <p:ph idx="1"/>
          </p:nvPr>
        </p:nvSpPr>
        <p:spPr/>
        <p:txBody>
          <a:bodyPr/>
          <a:lstStyle/>
          <a:p>
            <a:endParaRPr lang="en-GB"/>
          </a:p>
        </p:txBody>
      </p:sp>
      <p:sp>
        <p:nvSpPr>
          <p:cNvPr id="3" name="TextBox 2">
            <a:extLst>
              <a:ext uri="{FF2B5EF4-FFF2-40B4-BE49-F238E27FC236}">
                <a16:creationId xmlns:a16="http://schemas.microsoft.com/office/drawing/2014/main" id="{C6890000-2014-EEE9-1F31-4C4E61E8F276}"/>
              </a:ext>
            </a:extLst>
          </p:cNvPr>
          <p:cNvSpPr txBox="1"/>
          <p:nvPr/>
        </p:nvSpPr>
        <p:spPr>
          <a:xfrm>
            <a:off x="9425142" y="441957"/>
            <a:ext cx="2462270" cy="4031873"/>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en-GB" sz="1100"/>
              <a:t>As the trainees’ workload increases on placement, they will also be submitting University assignments, preparing for their viva (oral presentation of their portfolio) evidence to meet the teacher’s standards at the end of Placement 2 as well as preparing their evidence base for scrutiny.</a:t>
            </a:r>
            <a:endParaRPr lang="en-GB" sz="1100">
              <a:cs typeface="Arial"/>
            </a:endParaRPr>
          </a:p>
          <a:p>
            <a:pPr marL="171450" indent="-171450">
              <a:buFont typeface="Arial" panose="020B0604020202020204" pitchFamily="34" charset="0"/>
              <a:buChar char="•"/>
            </a:pPr>
            <a:r>
              <a:rPr lang="en-GB" sz="1100"/>
              <a:t>Directed tasks will be linked to managing workload and achieving work-life balance whilst in the profession. Please feel free to share your knowledge and opinions, hints and tips on how to best manage workload.</a:t>
            </a:r>
          </a:p>
          <a:p>
            <a:pPr marL="171450" indent="-171450">
              <a:buFont typeface="Arial" panose="020B0604020202020204" pitchFamily="34" charset="0"/>
              <a:buChar char="•"/>
            </a:pPr>
            <a:r>
              <a:rPr lang="en-GB" sz="1100"/>
              <a:t>If you have any queries, please feel free to contact the Mentoring Team and we will get back to you ASAP</a:t>
            </a:r>
          </a:p>
          <a:p>
            <a:pPr marL="171450" indent="-171450">
              <a:buFont typeface="Arial" panose="020B0604020202020204" pitchFamily="34" charset="0"/>
              <a:buChar char="•"/>
            </a:pPr>
            <a:r>
              <a:rPr lang="en-GB" sz="1200" b="1"/>
              <a:t>Jono</a:t>
            </a:r>
            <a:r>
              <a:rPr lang="en-GB" sz="1200" b="1">
                <a:cs typeface="Arial"/>
              </a:rPr>
              <a:t> </a:t>
            </a:r>
            <a:r>
              <a:rPr lang="en-GB" sz="1200">
                <a:hlinkClick r:id="rId2"/>
              </a:rPr>
              <a:t>j.thoburn@tees.ac.uk</a:t>
            </a:r>
            <a:endParaRPr lang="en-GB" sz="1200"/>
          </a:p>
          <a:p>
            <a:pPr marL="171450" indent="-171450">
              <a:buFont typeface="Arial" panose="020B0604020202020204" pitchFamily="34" charset="0"/>
              <a:buChar char="•"/>
            </a:pPr>
            <a:r>
              <a:rPr lang="en-GB" sz="1200" b="1"/>
              <a:t>Vikki </a:t>
            </a:r>
            <a:r>
              <a:rPr lang="en-GB" sz="1200">
                <a:hlinkClick r:id="rId3"/>
              </a:rPr>
              <a:t>v.leaper@tees.ac.uk</a:t>
            </a:r>
            <a:endParaRPr lang="en-GB" sz="1200"/>
          </a:p>
          <a:p>
            <a:pPr marL="171450" indent="-171450">
              <a:buFont typeface="Arial" panose="020B0604020202020204" pitchFamily="34" charset="0"/>
              <a:buChar char="•"/>
            </a:pPr>
            <a:endParaRPr lang="en-GB" sz="1200"/>
          </a:p>
        </p:txBody>
      </p:sp>
      <p:graphicFrame>
        <p:nvGraphicFramePr>
          <p:cNvPr id="7" name="Content Placeholder 10">
            <a:extLst>
              <a:ext uri="{FF2B5EF4-FFF2-40B4-BE49-F238E27FC236}">
                <a16:creationId xmlns:a16="http://schemas.microsoft.com/office/drawing/2014/main" id="{94102D52-73F3-770B-1F6B-63FBC51D16F0}"/>
              </a:ext>
            </a:extLst>
          </p:cNvPr>
          <p:cNvGraphicFramePr>
            <a:graphicFrameLocks/>
          </p:cNvGraphicFramePr>
          <p:nvPr>
            <p:extLst>
              <p:ext uri="{D42A27DB-BD31-4B8C-83A1-F6EECF244321}">
                <p14:modId xmlns:p14="http://schemas.microsoft.com/office/powerpoint/2010/main" val="487934892"/>
              </p:ext>
            </p:extLst>
          </p:nvPr>
        </p:nvGraphicFramePr>
        <p:xfrm>
          <a:off x="474065" y="497679"/>
          <a:ext cx="8785355" cy="5153009"/>
        </p:xfrm>
        <a:graphic>
          <a:graphicData uri="http://schemas.openxmlformats.org/drawingml/2006/table">
            <a:tbl>
              <a:tblPr>
                <a:tableStyleId>{5C22544A-7EE6-4342-B048-85BDC9FD1C3A}</a:tableStyleId>
              </a:tblPr>
              <a:tblGrid>
                <a:gridCol w="1572848">
                  <a:extLst>
                    <a:ext uri="{9D8B030D-6E8A-4147-A177-3AD203B41FA5}">
                      <a16:colId xmlns:a16="http://schemas.microsoft.com/office/drawing/2014/main" val="4171999810"/>
                    </a:ext>
                  </a:extLst>
                </a:gridCol>
                <a:gridCol w="1354057">
                  <a:extLst>
                    <a:ext uri="{9D8B030D-6E8A-4147-A177-3AD203B41FA5}">
                      <a16:colId xmlns:a16="http://schemas.microsoft.com/office/drawing/2014/main" val="3429047130"/>
                    </a:ext>
                  </a:extLst>
                </a:gridCol>
                <a:gridCol w="1212020">
                  <a:extLst>
                    <a:ext uri="{9D8B030D-6E8A-4147-A177-3AD203B41FA5}">
                      <a16:colId xmlns:a16="http://schemas.microsoft.com/office/drawing/2014/main" val="2471323682"/>
                    </a:ext>
                  </a:extLst>
                </a:gridCol>
                <a:gridCol w="864642">
                  <a:extLst>
                    <a:ext uri="{9D8B030D-6E8A-4147-A177-3AD203B41FA5}">
                      <a16:colId xmlns:a16="http://schemas.microsoft.com/office/drawing/2014/main" val="972677650"/>
                    </a:ext>
                  </a:extLst>
                </a:gridCol>
                <a:gridCol w="945447">
                  <a:extLst>
                    <a:ext uri="{9D8B030D-6E8A-4147-A177-3AD203B41FA5}">
                      <a16:colId xmlns:a16="http://schemas.microsoft.com/office/drawing/2014/main" val="812246939"/>
                    </a:ext>
                  </a:extLst>
                </a:gridCol>
                <a:gridCol w="945447">
                  <a:extLst>
                    <a:ext uri="{9D8B030D-6E8A-4147-A177-3AD203B41FA5}">
                      <a16:colId xmlns:a16="http://schemas.microsoft.com/office/drawing/2014/main" val="653961139"/>
                    </a:ext>
                  </a:extLst>
                </a:gridCol>
                <a:gridCol w="945447">
                  <a:extLst>
                    <a:ext uri="{9D8B030D-6E8A-4147-A177-3AD203B41FA5}">
                      <a16:colId xmlns:a16="http://schemas.microsoft.com/office/drawing/2014/main" val="1083329914"/>
                    </a:ext>
                  </a:extLst>
                </a:gridCol>
                <a:gridCol w="945447">
                  <a:extLst>
                    <a:ext uri="{9D8B030D-6E8A-4147-A177-3AD203B41FA5}">
                      <a16:colId xmlns:a16="http://schemas.microsoft.com/office/drawing/2014/main" val="3792530060"/>
                    </a:ext>
                  </a:extLst>
                </a:gridCol>
              </a:tblGrid>
              <a:tr h="777975">
                <a:tc>
                  <a:txBody>
                    <a:bodyPr/>
                    <a:lstStyle/>
                    <a:p>
                      <a:pPr algn="ctr" fontAlgn="b"/>
                      <a:r>
                        <a:rPr lang="en-GB" sz="1400" u="none" strike="noStrike">
                          <a:effectLst/>
                        </a:rPr>
                        <a:t> TU Semester Week</a:t>
                      </a:r>
                      <a:endParaRPr lang="en-GB" sz="14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400" u="none" strike="noStrike">
                          <a:effectLst/>
                        </a:rPr>
                        <a:t>Date w/c</a:t>
                      </a:r>
                      <a:endParaRPr lang="en-GB" sz="14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400" u="none" strike="noStrike">
                          <a:effectLst/>
                        </a:rPr>
                        <a:t>Suggested </a:t>
                      </a:r>
                      <a:r>
                        <a:rPr lang="en-GB" sz="1400" i="1" u="none" strike="noStrike">
                          <a:effectLst/>
                        </a:rPr>
                        <a:t>weekly</a:t>
                      </a:r>
                      <a:r>
                        <a:rPr lang="en-GB" sz="1400" u="none" strike="noStrike">
                          <a:effectLst/>
                        </a:rPr>
                        <a:t> Teaching hours</a:t>
                      </a:r>
                      <a:endParaRPr lang="en-GB" sz="1400" b="0" i="0" u="none" strike="noStrike">
                        <a:solidFill>
                          <a:srgbClr val="000000"/>
                        </a:solidFill>
                        <a:effectLst/>
                        <a:latin typeface="Calibri" panose="020F0502020204030204" pitchFamily="34" charset="0"/>
                      </a:endParaRPr>
                    </a:p>
                  </a:txBody>
                  <a:tcPr marL="0" marR="0" marT="0" marB="0" anchor="b"/>
                </a:tc>
                <a:tc gridSpan="5">
                  <a:txBody>
                    <a:bodyPr/>
                    <a:lstStyle/>
                    <a:p>
                      <a:pPr algn="ctr" fontAlgn="b"/>
                      <a:r>
                        <a:rPr lang="en-GB" sz="1400" u="none" strike="noStrike">
                          <a:effectLst/>
                        </a:rPr>
                        <a:t>Information</a:t>
                      </a:r>
                      <a:endParaRPr lang="en-GB" sz="1400" b="0" i="0" u="none" strike="noStrike">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00630434"/>
                  </a:ext>
                </a:extLst>
              </a:tr>
              <a:tr h="321587">
                <a:tc>
                  <a:txBody>
                    <a:bodyPr/>
                    <a:lstStyle/>
                    <a:p>
                      <a:pPr algn="ctr" fontAlgn="b"/>
                      <a:r>
                        <a:rPr lang="en-GB" sz="1200" b="0" i="0" u="none" strike="noStrike">
                          <a:solidFill>
                            <a:srgbClr val="000000"/>
                          </a:solidFill>
                          <a:effectLst/>
                          <a:latin typeface="+mn-lt"/>
                        </a:rPr>
                        <a:t>29</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13/04/26</a:t>
                      </a:r>
                    </a:p>
                  </a:txBody>
                  <a:tcPr marL="0" marR="0" marT="0" marB="0" anchor="ctr">
                    <a:solidFill>
                      <a:srgbClr val="92D050"/>
                    </a:solidFill>
                  </a:tcPr>
                </a:tc>
                <a:tc>
                  <a:txBody>
                    <a:bodyPr/>
                    <a:lstStyle/>
                    <a:p>
                      <a:pPr algn="ctr" fontAlgn="b"/>
                      <a:r>
                        <a:rPr lang="en-GB" sz="1200" u="none" strike="noStrike">
                          <a:effectLst/>
                          <a:latin typeface="+mn-lt"/>
                        </a:rPr>
                        <a:t>10-14</a:t>
                      </a:r>
                    </a:p>
                  </a:txBody>
                  <a:tcPr marL="0" marR="0" marT="0" marB="0" anchor="ctr">
                    <a:solidFill>
                      <a:srgbClr val="92D050"/>
                    </a:solidFill>
                  </a:tcPr>
                </a:tc>
                <a:tc>
                  <a:txBody>
                    <a:bodyPr/>
                    <a:lstStyle/>
                    <a:p>
                      <a:pPr algn="ctr" fontAlgn="b"/>
                      <a:r>
                        <a:rPr lang="en-GB" sz="1200" u="none" strike="noStrike">
                          <a:effectLst/>
                          <a:latin typeface="+mn-lt"/>
                        </a:rPr>
                        <a:t>Mon</a:t>
                      </a:r>
                    </a:p>
                  </a:txBody>
                  <a:tcPr marL="0" marR="0" marT="0" marB="0" anchor="ctr">
                    <a:solidFill>
                      <a:srgbClr val="92D050"/>
                    </a:solidFill>
                  </a:tcPr>
                </a:tc>
                <a:tc>
                  <a:txBody>
                    <a:bodyPr/>
                    <a:lstStyle/>
                    <a:p>
                      <a:pPr algn="ctr" fontAlgn="b"/>
                      <a:r>
                        <a:rPr lang="en-GB" sz="1200" u="none" strike="noStrike">
                          <a:effectLst/>
                          <a:latin typeface="+mn-lt"/>
                        </a:rPr>
                        <a:t>Tue</a:t>
                      </a:r>
                    </a:p>
                  </a:txBody>
                  <a:tcPr marL="0" marR="0" marT="0" marB="0" anchor="ctr">
                    <a:solidFill>
                      <a:srgbClr val="92D050"/>
                    </a:solidFill>
                  </a:tcPr>
                </a:tc>
                <a:tc>
                  <a:txBody>
                    <a:bodyPr/>
                    <a:lstStyle/>
                    <a:p>
                      <a:pPr algn="ctr" fontAlgn="b"/>
                      <a:r>
                        <a:rPr lang="en-GB" sz="1200" u="none" strike="noStrike">
                          <a:effectLst/>
                          <a:latin typeface="+mn-lt"/>
                        </a:rPr>
                        <a:t>Wed</a:t>
                      </a:r>
                    </a:p>
                  </a:txBody>
                  <a:tcPr marL="0" marR="0" marT="0" marB="0" anchor="ctr">
                    <a:solidFill>
                      <a:srgbClr val="92D050"/>
                    </a:solidFill>
                  </a:tcPr>
                </a:tc>
                <a:tc>
                  <a:txBody>
                    <a:bodyPr/>
                    <a:lstStyle/>
                    <a:p>
                      <a:pPr algn="ctr" fontAlgn="b"/>
                      <a:r>
                        <a:rPr lang="en-GB" sz="1200" u="none" strike="noStrike" err="1">
                          <a:effectLst/>
                          <a:latin typeface="+mn-lt"/>
                        </a:rPr>
                        <a:t>Thur</a:t>
                      </a:r>
                      <a:endParaRPr lang="en-GB" sz="1200" u="none" strike="noStrike">
                        <a:effectLst/>
                        <a:latin typeface="+mn-lt"/>
                      </a:endParaRPr>
                    </a:p>
                  </a:txBody>
                  <a:tcPr marL="0" marR="0" marT="0" marB="0" anchor="ctr">
                    <a:solidFill>
                      <a:srgbClr val="92D050"/>
                    </a:solidFill>
                  </a:tcPr>
                </a:tc>
                <a:tc>
                  <a:txBody>
                    <a:bodyPr/>
                    <a:lstStyle/>
                    <a:p>
                      <a:pPr algn="ctr" fontAlgn="b"/>
                      <a:r>
                        <a:rPr lang="en-GB" sz="1200" u="none" strike="noStrike">
                          <a:effectLst/>
                          <a:latin typeface="+mn-lt"/>
                        </a:rPr>
                        <a:t>Fri</a:t>
                      </a:r>
                    </a:p>
                  </a:txBody>
                  <a:tcPr marL="0" marR="0" marT="0" marB="0" anchor="ctr">
                    <a:solidFill>
                      <a:srgbClr val="92D050"/>
                    </a:solidFill>
                  </a:tcPr>
                </a:tc>
                <a:extLst>
                  <a:ext uri="{0D108BD9-81ED-4DB2-BD59-A6C34878D82A}">
                    <a16:rowId xmlns:a16="http://schemas.microsoft.com/office/drawing/2014/main" val="4025816563"/>
                  </a:ext>
                </a:extLst>
              </a:tr>
              <a:tr h="310566">
                <a:tc>
                  <a:txBody>
                    <a:bodyPr/>
                    <a:lstStyle/>
                    <a:p>
                      <a:pPr algn="ctr" fontAlgn="b"/>
                      <a:r>
                        <a:rPr lang="en-GB" sz="1200" b="0" i="0" u="none" strike="noStrike">
                          <a:solidFill>
                            <a:srgbClr val="000000"/>
                          </a:solidFill>
                          <a:effectLst/>
                          <a:latin typeface="+mn-lt"/>
                        </a:rPr>
                        <a:t>30</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20/04/26</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10-14</a:t>
                      </a:r>
                    </a:p>
                  </a:txBody>
                  <a:tcPr marL="0" marR="0" marT="0" marB="0" anchor="ctr">
                    <a:solidFill>
                      <a:srgbClr val="92D050"/>
                    </a:solidFill>
                  </a:tcPr>
                </a:tc>
                <a:tc>
                  <a:txBody>
                    <a:bodyPr/>
                    <a:lstStyle/>
                    <a:p>
                      <a:pPr algn="ctr" fontAlgn="b"/>
                      <a:r>
                        <a:rPr lang="en-GB" sz="1200" u="none" strike="noStrike">
                          <a:effectLst/>
                          <a:latin typeface="+mn-lt"/>
                        </a:rPr>
                        <a:t>Mon</a:t>
                      </a:r>
                    </a:p>
                  </a:txBody>
                  <a:tcPr marL="0" marR="0" marT="0" marB="0" anchor="ctr">
                    <a:solidFill>
                      <a:srgbClr val="92D050"/>
                    </a:solidFill>
                  </a:tcPr>
                </a:tc>
                <a:tc>
                  <a:txBody>
                    <a:bodyPr/>
                    <a:lstStyle/>
                    <a:p>
                      <a:pPr algn="ctr" fontAlgn="b"/>
                      <a:r>
                        <a:rPr lang="en-GB" sz="1200" u="none" strike="noStrike">
                          <a:effectLst/>
                          <a:latin typeface="+mn-lt"/>
                        </a:rPr>
                        <a:t>Tue</a:t>
                      </a:r>
                    </a:p>
                  </a:txBody>
                  <a:tcPr marL="0" marR="0" marT="0" marB="0" anchor="ctr">
                    <a:solidFill>
                      <a:srgbClr val="92D050"/>
                    </a:solidFill>
                  </a:tcPr>
                </a:tc>
                <a:tc>
                  <a:txBody>
                    <a:bodyPr/>
                    <a:lstStyle/>
                    <a:p>
                      <a:pPr algn="ctr" fontAlgn="b"/>
                      <a:r>
                        <a:rPr lang="en-GB" sz="1200" u="none" strike="noStrike">
                          <a:effectLst/>
                          <a:latin typeface="+mn-lt"/>
                        </a:rPr>
                        <a:t>Wed</a:t>
                      </a:r>
                    </a:p>
                  </a:txBody>
                  <a:tcPr marL="0" marR="0" marT="0" marB="0" anchor="ctr">
                    <a:solidFill>
                      <a:srgbClr val="92D050"/>
                    </a:solidFill>
                  </a:tcPr>
                </a:tc>
                <a:tc>
                  <a:txBody>
                    <a:bodyPr/>
                    <a:lstStyle/>
                    <a:p>
                      <a:pPr algn="ctr" fontAlgn="b"/>
                      <a:r>
                        <a:rPr lang="en-GB" sz="1200" u="none" strike="noStrike" err="1">
                          <a:effectLst/>
                          <a:latin typeface="+mn-lt"/>
                        </a:rPr>
                        <a:t>Thur</a:t>
                      </a:r>
                      <a:endParaRPr lang="en-GB" sz="1200" u="none" strike="noStrike">
                        <a:effectLst/>
                        <a:latin typeface="+mn-lt"/>
                      </a:endParaRPr>
                    </a:p>
                  </a:txBody>
                  <a:tcPr marL="0" marR="0" marT="0" marB="0" anchor="ctr">
                    <a:solidFill>
                      <a:srgbClr val="92D050"/>
                    </a:solidFill>
                  </a:tcPr>
                </a:tc>
                <a:tc>
                  <a:txBody>
                    <a:bodyPr/>
                    <a:lstStyle/>
                    <a:p>
                      <a:pPr algn="ctr" fontAlgn="b"/>
                      <a:r>
                        <a:rPr lang="en-GB" sz="1200" u="none" strike="noStrike">
                          <a:effectLst/>
                          <a:latin typeface="+mn-lt"/>
                        </a:rPr>
                        <a:t>Fri</a:t>
                      </a:r>
                    </a:p>
                  </a:txBody>
                  <a:tcPr marL="0" marR="0" marT="0" marB="0" anchor="ctr">
                    <a:solidFill>
                      <a:srgbClr val="92D050"/>
                    </a:solidFill>
                  </a:tcPr>
                </a:tc>
                <a:extLst>
                  <a:ext uri="{0D108BD9-81ED-4DB2-BD59-A6C34878D82A}">
                    <a16:rowId xmlns:a16="http://schemas.microsoft.com/office/drawing/2014/main" val="2671029011"/>
                  </a:ext>
                </a:extLst>
              </a:tr>
              <a:tr h="310566">
                <a:tc>
                  <a:txBody>
                    <a:bodyPr/>
                    <a:lstStyle/>
                    <a:p>
                      <a:pPr algn="ctr" fontAlgn="b"/>
                      <a:r>
                        <a:rPr lang="en-GB" sz="1200" b="0" i="0" u="none" strike="noStrike">
                          <a:solidFill>
                            <a:srgbClr val="000000"/>
                          </a:solidFill>
                          <a:effectLst/>
                          <a:latin typeface="+mn-lt"/>
                        </a:rPr>
                        <a:t>31</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27/04/26</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14-18</a:t>
                      </a:r>
                    </a:p>
                  </a:txBody>
                  <a:tcPr marL="0" marR="0" marT="0" marB="0" anchor="ctr">
                    <a:solidFill>
                      <a:srgbClr val="92D050"/>
                    </a:solidFill>
                  </a:tcPr>
                </a:tc>
                <a:tc>
                  <a:txBody>
                    <a:bodyPr/>
                    <a:lstStyle/>
                    <a:p>
                      <a:pPr algn="ctr" fontAlgn="b"/>
                      <a:r>
                        <a:rPr lang="en-GB" sz="1200" u="none" strike="noStrike">
                          <a:effectLst/>
                          <a:latin typeface="+mn-lt"/>
                        </a:rPr>
                        <a:t>Mon</a:t>
                      </a:r>
                    </a:p>
                  </a:txBody>
                  <a:tcPr marL="0" marR="0" marT="0" marB="0" anchor="ctr">
                    <a:solidFill>
                      <a:srgbClr val="92D050"/>
                    </a:solidFill>
                  </a:tcPr>
                </a:tc>
                <a:tc>
                  <a:txBody>
                    <a:bodyPr/>
                    <a:lstStyle/>
                    <a:p>
                      <a:pPr algn="ctr" fontAlgn="b"/>
                      <a:r>
                        <a:rPr lang="en-GB" sz="1200" u="none" strike="noStrike">
                          <a:effectLst/>
                          <a:latin typeface="+mn-lt"/>
                        </a:rPr>
                        <a:t>Tue</a:t>
                      </a:r>
                    </a:p>
                  </a:txBody>
                  <a:tcPr marL="0" marR="0" marT="0" marB="0" anchor="ctr">
                    <a:solidFill>
                      <a:srgbClr val="92D050"/>
                    </a:solidFill>
                  </a:tcPr>
                </a:tc>
                <a:tc>
                  <a:txBody>
                    <a:bodyPr/>
                    <a:lstStyle/>
                    <a:p>
                      <a:pPr algn="ctr" fontAlgn="b"/>
                      <a:r>
                        <a:rPr lang="en-GB" sz="1200" u="none" strike="noStrike">
                          <a:effectLst/>
                          <a:latin typeface="+mn-lt"/>
                        </a:rPr>
                        <a:t>Wed</a:t>
                      </a:r>
                    </a:p>
                  </a:txBody>
                  <a:tcPr marL="0" marR="0" marT="0" marB="0" anchor="ctr">
                    <a:solidFill>
                      <a:srgbClr val="92D050"/>
                    </a:solidFill>
                  </a:tcPr>
                </a:tc>
                <a:tc>
                  <a:txBody>
                    <a:bodyPr/>
                    <a:lstStyle/>
                    <a:p>
                      <a:pPr algn="ctr" fontAlgn="b"/>
                      <a:r>
                        <a:rPr lang="en-GB" sz="1200" u="none" strike="noStrike" err="1">
                          <a:effectLst/>
                          <a:latin typeface="+mn-lt"/>
                        </a:rPr>
                        <a:t>Thur</a:t>
                      </a:r>
                      <a:endParaRPr lang="en-GB" sz="1200" u="none" strike="noStrike">
                        <a:effectLst/>
                        <a:latin typeface="+mn-lt"/>
                      </a:endParaRPr>
                    </a:p>
                  </a:txBody>
                  <a:tcPr marL="0" marR="0" marT="0" marB="0" anchor="ctr">
                    <a:solidFill>
                      <a:srgbClr val="92D050"/>
                    </a:solidFill>
                  </a:tcPr>
                </a:tc>
                <a:tc>
                  <a:txBody>
                    <a:bodyPr/>
                    <a:lstStyle/>
                    <a:p>
                      <a:pPr algn="ctr" fontAlgn="b"/>
                      <a:r>
                        <a:rPr lang="en-GB" sz="1200" u="none" strike="noStrike">
                          <a:effectLst/>
                          <a:latin typeface="+mn-lt"/>
                        </a:rPr>
                        <a:t>Fri</a:t>
                      </a:r>
                    </a:p>
                  </a:txBody>
                  <a:tcPr marL="0" marR="0" marT="0" marB="0" anchor="ctr">
                    <a:solidFill>
                      <a:srgbClr val="92D050"/>
                    </a:solidFill>
                  </a:tcPr>
                </a:tc>
                <a:extLst>
                  <a:ext uri="{0D108BD9-81ED-4DB2-BD59-A6C34878D82A}">
                    <a16:rowId xmlns:a16="http://schemas.microsoft.com/office/drawing/2014/main" val="3923312383"/>
                  </a:ext>
                </a:extLst>
              </a:tr>
              <a:tr h="217966">
                <a:tc>
                  <a:txBody>
                    <a:bodyPr/>
                    <a:lstStyle/>
                    <a:p>
                      <a:pPr algn="ctr" fontAlgn="b"/>
                      <a:r>
                        <a:rPr lang="en-GB" sz="1200" b="0" i="0" u="none" strike="noStrike">
                          <a:solidFill>
                            <a:srgbClr val="000000"/>
                          </a:solidFill>
                          <a:effectLst/>
                          <a:latin typeface="+mn-lt"/>
                        </a:rPr>
                        <a:t>32</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04/05/26</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14-18</a:t>
                      </a:r>
                    </a:p>
                  </a:txBody>
                  <a:tcPr marL="0" marR="0" marT="0" marB="0" anchor="ctr">
                    <a:solidFill>
                      <a:srgbClr val="92D050"/>
                    </a:solidFill>
                  </a:tcPr>
                </a:tc>
                <a:tc>
                  <a:txBody>
                    <a:bodyPr/>
                    <a:lstStyle/>
                    <a:p>
                      <a:pPr algn="ctr" fontAlgn="b"/>
                      <a:r>
                        <a:rPr lang="en-GB" sz="1200" u="none" strike="noStrike">
                          <a:effectLst/>
                          <a:latin typeface="+mn-lt"/>
                        </a:rPr>
                        <a:t>Bank Holiday </a:t>
                      </a:r>
                    </a:p>
                  </a:txBody>
                  <a:tcPr marL="0" marR="0" marT="0" marB="0" anchor="ctr">
                    <a:solidFill>
                      <a:srgbClr val="66CCFF"/>
                    </a:solidFill>
                  </a:tcPr>
                </a:tc>
                <a:tc>
                  <a:txBody>
                    <a:bodyPr/>
                    <a:lstStyle/>
                    <a:p>
                      <a:pPr algn="ctr" fontAlgn="b"/>
                      <a:r>
                        <a:rPr lang="en-GB" sz="1200" u="none" strike="noStrike">
                          <a:effectLst/>
                          <a:latin typeface="+mn-lt"/>
                        </a:rPr>
                        <a:t>Tue</a:t>
                      </a:r>
                    </a:p>
                  </a:txBody>
                  <a:tcPr marL="0" marR="0" marT="0" marB="0" anchor="ctr">
                    <a:solidFill>
                      <a:srgbClr val="92D050"/>
                    </a:solidFill>
                  </a:tcPr>
                </a:tc>
                <a:tc>
                  <a:txBody>
                    <a:bodyPr/>
                    <a:lstStyle/>
                    <a:p>
                      <a:pPr algn="ctr" fontAlgn="b"/>
                      <a:r>
                        <a:rPr lang="en-GB" sz="1200" u="none" strike="noStrike">
                          <a:effectLst/>
                          <a:latin typeface="+mn-lt"/>
                        </a:rPr>
                        <a:t>Wed</a:t>
                      </a:r>
                    </a:p>
                  </a:txBody>
                  <a:tcPr marL="0" marR="0" marT="0" marB="0" anchor="ctr">
                    <a:solidFill>
                      <a:srgbClr val="92D050"/>
                    </a:solidFill>
                  </a:tcPr>
                </a:tc>
                <a:tc>
                  <a:txBody>
                    <a:bodyPr/>
                    <a:lstStyle/>
                    <a:p>
                      <a:pPr algn="ctr" fontAlgn="b"/>
                      <a:r>
                        <a:rPr lang="en-GB" sz="1200" u="none" strike="noStrike" err="1">
                          <a:effectLst/>
                          <a:latin typeface="+mn-lt"/>
                        </a:rPr>
                        <a:t>Thur</a:t>
                      </a:r>
                      <a:endParaRPr lang="en-GB" sz="1200" u="none" strike="noStrike">
                        <a:effectLst/>
                        <a:latin typeface="+mn-lt"/>
                      </a:endParaRPr>
                    </a:p>
                  </a:txBody>
                  <a:tcPr marL="0" marR="0" marT="0" marB="0" anchor="ctr">
                    <a:solidFill>
                      <a:srgbClr val="92D050"/>
                    </a:solidFill>
                  </a:tcPr>
                </a:tc>
                <a:tc>
                  <a:txBody>
                    <a:bodyPr/>
                    <a:lstStyle/>
                    <a:p>
                      <a:pPr algn="ctr" fontAlgn="b"/>
                      <a:r>
                        <a:rPr lang="en-GB" sz="1200" u="none" strike="noStrike">
                          <a:effectLst/>
                          <a:latin typeface="+mn-lt"/>
                        </a:rPr>
                        <a:t>Fri</a:t>
                      </a:r>
                    </a:p>
                  </a:txBody>
                  <a:tcPr marL="0" marR="0" marT="0" marB="0" anchor="ctr">
                    <a:solidFill>
                      <a:srgbClr val="92D050"/>
                    </a:solidFill>
                  </a:tcPr>
                </a:tc>
                <a:extLst>
                  <a:ext uri="{0D108BD9-81ED-4DB2-BD59-A6C34878D82A}">
                    <a16:rowId xmlns:a16="http://schemas.microsoft.com/office/drawing/2014/main" val="4091452643"/>
                  </a:ext>
                </a:extLst>
              </a:tr>
              <a:tr h="500127">
                <a:tc>
                  <a:txBody>
                    <a:bodyPr/>
                    <a:lstStyle/>
                    <a:p>
                      <a:pPr algn="ctr" fontAlgn="b"/>
                      <a:r>
                        <a:rPr lang="en-GB" sz="1200" b="0" i="0" u="none" strike="noStrike">
                          <a:solidFill>
                            <a:srgbClr val="000000"/>
                          </a:solidFill>
                          <a:effectLst/>
                          <a:latin typeface="+mn-lt"/>
                        </a:rPr>
                        <a:t>34</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11/05/26</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18</a:t>
                      </a:r>
                    </a:p>
                  </a:txBody>
                  <a:tcPr marL="0" marR="0" marT="0" marB="0" anchor="ctr">
                    <a:solidFill>
                      <a:srgbClr val="92D050"/>
                    </a:solidFill>
                  </a:tcPr>
                </a:tc>
                <a:tc>
                  <a:txBody>
                    <a:bodyPr/>
                    <a:lstStyle/>
                    <a:p>
                      <a:pPr algn="ctr" fontAlgn="b"/>
                      <a:r>
                        <a:rPr lang="en-GB" sz="1200" u="none" strike="noStrike">
                          <a:effectLst/>
                          <a:latin typeface="+mn-lt"/>
                        </a:rPr>
                        <a:t>Mon</a:t>
                      </a:r>
                    </a:p>
                  </a:txBody>
                  <a:tcPr marL="0" marR="0" marT="0" marB="0" anchor="ctr">
                    <a:solidFill>
                      <a:srgbClr val="92D050"/>
                    </a:solidFill>
                  </a:tcPr>
                </a:tc>
                <a:tc>
                  <a:txBody>
                    <a:bodyPr/>
                    <a:lstStyle/>
                    <a:p>
                      <a:pPr algn="ctr" fontAlgn="b"/>
                      <a:r>
                        <a:rPr lang="en-GB" sz="1200" u="none" strike="noStrike">
                          <a:effectLst/>
                          <a:latin typeface="+mn-lt"/>
                        </a:rPr>
                        <a:t>Tue</a:t>
                      </a:r>
                    </a:p>
                  </a:txBody>
                  <a:tcPr marL="0" marR="0" marT="0" marB="0" anchor="ctr">
                    <a:solidFill>
                      <a:srgbClr val="92D050"/>
                    </a:solidFill>
                  </a:tcPr>
                </a:tc>
                <a:tc>
                  <a:txBody>
                    <a:bodyPr/>
                    <a:lstStyle/>
                    <a:p>
                      <a:pPr algn="ctr" fontAlgn="b"/>
                      <a:r>
                        <a:rPr lang="en-GB" sz="1200" u="none" strike="noStrike">
                          <a:effectLst/>
                          <a:latin typeface="+mn-lt"/>
                        </a:rPr>
                        <a:t>Wed</a:t>
                      </a:r>
                    </a:p>
                  </a:txBody>
                  <a:tcPr marL="0" marR="0" marT="0" marB="0" anchor="ctr">
                    <a:solidFill>
                      <a:srgbClr val="92D050"/>
                    </a:solidFill>
                  </a:tcPr>
                </a:tc>
                <a:tc>
                  <a:txBody>
                    <a:bodyPr/>
                    <a:lstStyle/>
                    <a:p>
                      <a:pPr algn="ctr" fontAlgn="b"/>
                      <a:r>
                        <a:rPr lang="en-GB" sz="1200" u="none" strike="noStrike" err="1">
                          <a:effectLst/>
                          <a:latin typeface="+mn-lt"/>
                        </a:rPr>
                        <a:t>Thur</a:t>
                      </a:r>
                      <a:endParaRPr lang="en-GB" sz="1200" u="none" strike="noStrike">
                        <a:effectLst/>
                        <a:latin typeface="+mn-lt"/>
                      </a:endParaRPr>
                    </a:p>
                  </a:txBody>
                  <a:tcPr marL="0" marR="0" marT="0" marB="0" anchor="ctr">
                    <a:solidFill>
                      <a:srgbClr val="92D050"/>
                    </a:solidFill>
                  </a:tcPr>
                </a:tc>
                <a:tc>
                  <a:txBody>
                    <a:bodyPr/>
                    <a:lstStyle/>
                    <a:p>
                      <a:pPr algn="ctr" fontAlgn="b"/>
                      <a:r>
                        <a:rPr lang="en-GB" sz="1200" u="none" strike="noStrike">
                          <a:effectLst/>
                          <a:latin typeface="+mn-lt"/>
                        </a:rPr>
                        <a:t>CPD Conference@ TU</a:t>
                      </a:r>
                    </a:p>
                  </a:txBody>
                  <a:tcPr marL="0" marR="0" marT="0" marB="0" anchor="ctr">
                    <a:solidFill>
                      <a:srgbClr val="FFC000"/>
                    </a:solidFill>
                  </a:tcPr>
                </a:tc>
                <a:extLst>
                  <a:ext uri="{0D108BD9-81ED-4DB2-BD59-A6C34878D82A}">
                    <a16:rowId xmlns:a16="http://schemas.microsoft.com/office/drawing/2014/main" val="4045273015"/>
                  </a:ext>
                </a:extLst>
              </a:tr>
              <a:tr h="247524">
                <a:tc>
                  <a:txBody>
                    <a:bodyPr/>
                    <a:lstStyle/>
                    <a:p>
                      <a:pPr algn="ctr" fontAlgn="b"/>
                      <a:r>
                        <a:rPr lang="en-GB" sz="1200" b="0" i="0" u="none" strike="noStrike">
                          <a:solidFill>
                            <a:srgbClr val="000000"/>
                          </a:solidFill>
                          <a:effectLst/>
                          <a:latin typeface="+mn-lt"/>
                        </a:rPr>
                        <a:t>35</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18/05/26</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18</a:t>
                      </a:r>
                    </a:p>
                  </a:txBody>
                  <a:tcPr marL="0" marR="0" marT="0" marB="0" anchor="ctr">
                    <a:solidFill>
                      <a:srgbClr val="92D050"/>
                    </a:solidFill>
                  </a:tcPr>
                </a:tc>
                <a:tc>
                  <a:txBody>
                    <a:bodyPr/>
                    <a:lstStyle/>
                    <a:p>
                      <a:pPr algn="ctr" fontAlgn="b"/>
                      <a:r>
                        <a:rPr lang="en-GB" sz="1200" u="none" strike="noStrike">
                          <a:effectLst/>
                          <a:latin typeface="+mn-lt"/>
                        </a:rPr>
                        <a:t>Mon</a:t>
                      </a:r>
                    </a:p>
                  </a:txBody>
                  <a:tcPr marL="0" marR="0" marT="0" marB="0" anchor="ctr">
                    <a:solidFill>
                      <a:srgbClr val="92D050"/>
                    </a:solidFill>
                  </a:tcPr>
                </a:tc>
                <a:tc>
                  <a:txBody>
                    <a:bodyPr/>
                    <a:lstStyle/>
                    <a:p>
                      <a:pPr algn="ctr" fontAlgn="b"/>
                      <a:r>
                        <a:rPr lang="en-GB" sz="1200" u="none" strike="noStrike">
                          <a:effectLst/>
                          <a:latin typeface="+mn-lt"/>
                        </a:rPr>
                        <a:t>Tue</a:t>
                      </a:r>
                    </a:p>
                  </a:txBody>
                  <a:tcPr marL="0" marR="0" marT="0" marB="0" anchor="ctr">
                    <a:solidFill>
                      <a:srgbClr val="92D050"/>
                    </a:solidFill>
                  </a:tcPr>
                </a:tc>
                <a:tc>
                  <a:txBody>
                    <a:bodyPr/>
                    <a:lstStyle/>
                    <a:p>
                      <a:pPr algn="ctr" fontAlgn="b"/>
                      <a:r>
                        <a:rPr lang="en-GB" sz="1200" u="none" strike="noStrike">
                          <a:effectLst/>
                          <a:latin typeface="+mn-lt"/>
                        </a:rPr>
                        <a:t>Wed</a:t>
                      </a:r>
                    </a:p>
                  </a:txBody>
                  <a:tcPr marL="0" marR="0" marT="0" marB="0" anchor="ctr">
                    <a:solidFill>
                      <a:srgbClr val="92D050"/>
                    </a:solidFill>
                  </a:tcPr>
                </a:tc>
                <a:tc>
                  <a:txBody>
                    <a:bodyPr/>
                    <a:lstStyle/>
                    <a:p>
                      <a:pPr algn="ctr" fontAlgn="b"/>
                      <a:r>
                        <a:rPr lang="en-GB" sz="1200" u="none" strike="noStrike" err="1">
                          <a:effectLst/>
                          <a:latin typeface="+mn-lt"/>
                        </a:rPr>
                        <a:t>Thur</a:t>
                      </a:r>
                      <a:endParaRPr lang="en-GB" sz="1200" u="none" strike="noStrike">
                        <a:effectLst/>
                        <a:latin typeface="+mn-lt"/>
                      </a:endParaRPr>
                    </a:p>
                  </a:txBody>
                  <a:tcPr marL="0" marR="0" marT="0" marB="0" anchor="ctr">
                    <a:solidFill>
                      <a:srgbClr val="92D050"/>
                    </a:solidFill>
                  </a:tcPr>
                </a:tc>
                <a:tc>
                  <a:txBody>
                    <a:bodyPr/>
                    <a:lstStyle/>
                    <a:p>
                      <a:pPr algn="ctr" fontAlgn="b"/>
                      <a:r>
                        <a:rPr lang="en-GB" sz="1200" u="none" strike="noStrike">
                          <a:effectLst/>
                          <a:latin typeface="+mn-lt"/>
                        </a:rPr>
                        <a:t>Fri</a:t>
                      </a:r>
                    </a:p>
                  </a:txBody>
                  <a:tcPr marL="0" marR="0" marT="0" marB="0" anchor="ctr">
                    <a:solidFill>
                      <a:srgbClr val="92D050"/>
                    </a:solidFill>
                  </a:tcPr>
                </a:tc>
                <a:extLst>
                  <a:ext uri="{0D108BD9-81ED-4DB2-BD59-A6C34878D82A}">
                    <a16:rowId xmlns:a16="http://schemas.microsoft.com/office/drawing/2014/main" val="2729558602"/>
                  </a:ext>
                </a:extLst>
              </a:tr>
              <a:tr h="282664">
                <a:tc>
                  <a:txBody>
                    <a:bodyPr/>
                    <a:lstStyle/>
                    <a:p>
                      <a:pPr algn="ctr" fontAlgn="b"/>
                      <a:r>
                        <a:rPr lang="en-GB" sz="1200" b="0" i="0" u="none" strike="noStrike">
                          <a:solidFill>
                            <a:srgbClr val="000000"/>
                          </a:solidFill>
                          <a:effectLst/>
                          <a:latin typeface="+mn-lt"/>
                        </a:rPr>
                        <a:t>33</a:t>
                      </a:r>
                    </a:p>
                  </a:txBody>
                  <a:tcPr marL="0" marR="0" marT="0" marB="0" anchor="ctr">
                    <a:solidFill>
                      <a:srgbClr val="FFC000"/>
                    </a:solidFill>
                  </a:tcPr>
                </a:tc>
                <a:tc>
                  <a:txBody>
                    <a:bodyPr/>
                    <a:lstStyle/>
                    <a:p>
                      <a:pPr algn="ctr" fontAlgn="b"/>
                      <a:r>
                        <a:rPr lang="en-GB" sz="1200" b="0" i="0" u="none" strike="noStrike">
                          <a:solidFill>
                            <a:srgbClr val="000000"/>
                          </a:solidFill>
                          <a:effectLst/>
                          <a:latin typeface="+mn-lt"/>
                        </a:rPr>
                        <a:t>25/05/26</a:t>
                      </a:r>
                    </a:p>
                  </a:txBody>
                  <a:tcPr marL="0" marR="0" marT="0" marB="0" anchor="ctr">
                    <a:solidFill>
                      <a:srgbClr val="FFC000"/>
                    </a:solidFill>
                  </a:tcPr>
                </a:tc>
                <a:tc>
                  <a:txBody>
                    <a:bodyPr/>
                    <a:lstStyle/>
                    <a:p>
                      <a:pPr algn="ctr" fontAlgn="b"/>
                      <a:r>
                        <a:rPr lang="en-GB" sz="1200" b="0" i="0" u="none" strike="noStrike">
                          <a:solidFill>
                            <a:srgbClr val="000000"/>
                          </a:solidFill>
                          <a:effectLst/>
                          <a:latin typeface="+mn-lt"/>
                        </a:rPr>
                        <a:t>n/a</a:t>
                      </a:r>
                    </a:p>
                  </a:txBody>
                  <a:tcPr marL="0" marR="0" marT="0" marB="0" anchor="ctr">
                    <a:solidFill>
                      <a:srgbClr val="FFC000"/>
                    </a:solidFill>
                  </a:tcPr>
                </a:tc>
                <a:tc gridSpan="5">
                  <a:txBody>
                    <a:bodyPr/>
                    <a:lstStyle/>
                    <a:p>
                      <a:pPr algn="ctr" fontAlgn="b"/>
                      <a:r>
                        <a:rPr lang="en-GB" sz="1200" u="none" strike="noStrike">
                          <a:effectLst/>
                          <a:latin typeface="+mn-lt"/>
                        </a:rPr>
                        <a:t>Half Term – On TU Campus / Asynchronous</a:t>
                      </a:r>
                      <a:endParaRPr lang="en-GB" sz="1200" b="0" i="0" u="none" strike="noStrike">
                        <a:solidFill>
                          <a:srgbClr val="000000"/>
                        </a:solidFill>
                        <a:effectLst/>
                        <a:latin typeface="+mn-lt"/>
                      </a:endParaRPr>
                    </a:p>
                  </a:txBody>
                  <a:tcPr marL="0" marR="0" marT="0" marB="0" anchor="ctr">
                    <a:solidFill>
                      <a:srgbClr val="FFC000"/>
                    </a:solidFill>
                  </a:tcPr>
                </a:tc>
                <a:tc hMerge="1">
                  <a:txBody>
                    <a:bodyPr/>
                    <a:lstStyle/>
                    <a:p>
                      <a:endParaRPr lang="en-GB"/>
                    </a:p>
                  </a:txBody>
                  <a:tcPr>
                    <a:solidFill>
                      <a:srgbClr val="92D050"/>
                    </a:solidFill>
                  </a:tcPr>
                </a:tc>
                <a:tc hMerge="1">
                  <a:txBody>
                    <a:bodyPr/>
                    <a:lstStyle/>
                    <a:p>
                      <a:endParaRPr lang="en-GB"/>
                    </a:p>
                  </a:txBody>
                  <a:tcPr>
                    <a:solidFill>
                      <a:srgbClr val="92D050"/>
                    </a:solidFill>
                  </a:tcPr>
                </a:tc>
                <a:tc hMerge="1">
                  <a:txBody>
                    <a:bodyPr/>
                    <a:lstStyle/>
                    <a:p>
                      <a:endParaRPr lang="en-GB"/>
                    </a:p>
                  </a:txBody>
                  <a:tcPr>
                    <a:solidFill>
                      <a:srgbClr val="92D050"/>
                    </a:solidFill>
                  </a:tcPr>
                </a:tc>
                <a:tc hMerge="1">
                  <a:txBody>
                    <a:bodyPr/>
                    <a:lstStyle/>
                    <a:p>
                      <a:endParaRPr lang="en-GB"/>
                    </a:p>
                  </a:txBody>
                  <a:tcPr>
                    <a:solidFill>
                      <a:srgbClr val="92D050"/>
                    </a:solidFill>
                  </a:tcPr>
                </a:tc>
                <a:extLst>
                  <a:ext uri="{0D108BD9-81ED-4DB2-BD59-A6C34878D82A}">
                    <a16:rowId xmlns:a16="http://schemas.microsoft.com/office/drawing/2014/main" val="1147651049"/>
                  </a:ext>
                </a:extLst>
              </a:tr>
              <a:tr h="230344">
                <a:tc>
                  <a:txBody>
                    <a:bodyPr/>
                    <a:lstStyle/>
                    <a:p>
                      <a:pPr algn="ctr" fontAlgn="b"/>
                      <a:r>
                        <a:rPr lang="en-GB" sz="1200" b="0" i="0" u="none" strike="noStrike">
                          <a:solidFill>
                            <a:srgbClr val="000000"/>
                          </a:solidFill>
                          <a:effectLst/>
                          <a:latin typeface="+mn-lt"/>
                        </a:rPr>
                        <a:t>36</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01/06/26</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18</a:t>
                      </a:r>
                    </a:p>
                  </a:txBody>
                  <a:tcPr marL="0" marR="0" marT="0" marB="0" anchor="ctr">
                    <a:solidFill>
                      <a:srgbClr val="92D050"/>
                    </a:solidFill>
                  </a:tcPr>
                </a:tc>
                <a:tc>
                  <a:txBody>
                    <a:bodyPr/>
                    <a:lstStyle/>
                    <a:p>
                      <a:pPr algn="ctr" fontAlgn="b"/>
                      <a:r>
                        <a:rPr lang="en-GB" sz="1200" u="none" strike="noStrike">
                          <a:effectLst/>
                          <a:latin typeface="+mn-lt"/>
                        </a:rPr>
                        <a:t>Mon</a:t>
                      </a:r>
                    </a:p>
                  </a:txBody>
                  <a:tcPr marL="0" marR="0" marT="0" marB="0" anchor="ctr">
                    <a:solidFill>
                      <a:srgbClr val="92D050"/>
                    </a:solidFill>
                  </a:tcPr>
                </a:tc>
                <a:tc>
                  <a:txBody>
                    <a:bodyPr/>
                    <a:lstStyle/>
                    <a:p>
                      <a:pPr algn="ctr" fontAlgn="b"/>
                      <a:r>
                        <a:rPr lang="en-GB" sz="1200" u="none" strike="noStrike">
                          <a:effectLst/>
                          <a:latin typeface="+mn-lt"/>
                        </a:rPr>
                        <a:t>Tue</a:t>
                      </a:r>
                    </a:p>
                  </a:txBody>
                  <a:tcPr marL="0" marR="0" marT="0" marB="0" anchor="ctr">
                    <a:solidFill>
                      <a:srgbClr val="92D050"/>
                    </a:solidFill>
                  </a:tcPr>
                </a:tc>
                <a:tc>
                  <a:txBody>
                    <a:bodyPr/>
                    <a:lstStyle/>
                    <a:p>
                      <a:pPr algn="ctr" fontAlgn="b"/>
                      <a:r>
                        <a:rPr lang="en-GB" sz="1200" u="none" strike="noStrike">
                          <a:effectLst/>
                          <a:latin typeface="+mn-lt"/>
                        </a:rPr>
                        <a:t>Wed</a:t>
                      </a:r>
                    </a:p>
                  </a:txBody>
                  <a:tcPr marL="0" marR="0" marT="0" marB="0" anchor="ctr">
                    <a:solidFill>
                      <a:srgbClr val="92D050"/>
                    </a:solidFill>
                  </a:tcPr>
                </a:tc>
                <a:tc>
                  <a:txBody>
                    <a:bodyPr/>
                    <a:lstStyle/>
                    <a:p>
                      <a:pPr algn="ctr" fontAlgn="b"/>
                      <a:r>
                        <a:rPr lang="en-GB" sz="1200" u="none" strike="noStrike" err="1">
                          <a:effectLst/>
                          <a:latin typeface="+mn-lt"/>
                        </a:rPr>
                        <a:t>Thur</a:t>
                      </a:r>
                      <a:endParaRPr lang="en-GB" sz="1200" u="none" strike="noStrike">
                        <a:effectLst/>
                        <a:latin typeface="+mn-lt"/>
                      </a:endParaRPr>
                    </a:p>
                  </a:txBody>
                  <a:tcPr marL="0" marR="0" marT="0" marB="0" anchor="ctr">
                    <a:solidFill>
                      <a:srgbClr val="92D050"/>
                    </a:solidFill>
                  </a:tcPr>
                </a:tc>
                <a:tc>
                  <a:txBody>
                    <a:bodyPr/>
                    <a:lstStyle/>
                    <a:p>
                      <a:pPr algn="ctr" fontAlgn="b"/>
                      <a:r>
                        <a:rPr lang="en-GB" sz="1200" u="none" strike="noStrike">
                          <a:effectLst/>
                          <a:latin typeface="+mn-lt"/>
                        </a:rPr>
                        <a:t>Fri</a:t>
                      </a:r>
                    </a:p>
                  </a:txBody>
                  <a:tcPr marL="0" marR="0" marT="0" marB="0" anchor="ctr">
                    <a:solidFill>
                      <a:srgbClr val="92D050"/>
                    </a:solidFill>
                  </a:tcPr>
                </a:tc>
                <a:extLst>
                  <a:ext uri="{0D108BD9-81ED-4DB2-BD59-A6C34878D82A}">
                    <a16:rowId xmlns:a16="http://schemas.microsoft.com/office/drawing/2014/main" val="3159455853"/>
                  </a:ext>
                </a:extLst>
              </a:tr>
              <a:tr h="250766">
                <a:tc>
                  <a:txBody>
                    <a:bodyPr/>
                    <a:lstStyle/>
                    <a:p>
                      <a:pPr algn="ctr" fontAlgn="b"/>
                      <a:r>
                        <a:rPr lang="en-GB" sz="1200" b="0" i="0" u="none" strike="noStrike">
                          <a:solidFill>
                            <a:srgbClr val="000000"/>
                          </a:solidFill>
                          <a:effectLst/>
                          <a:latin typeface="+mn-lt"/>
                        </a:rPr>
                        <a:t>37</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08/06/26</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18</a:t>
                      </a:r>
                    </a:p>
                  </a:txBody>
                  <a:tcPr marL="0" marR="0" marT="0" marB="0" anchor="ctr">
                    <a:solidFill>
                      <a:srgbClr val="92D050"/>
                    </a:solidFill>
                  </a:tcPr>
                </a:tc>
                <a:tc>
                  <a:txBody>
                    <a:bodyPr/>
                    <a:lstStyle/>
                    <a:p>
                      <a:pPr algn="ctr" fontAlgn="b"/>
                      <a:r>
                        <a:rPr lang="en-GB" sz="1200" u="none" strike="noStrike">
                          <a:effectLst/>
                          <a:latin typeface="+mn-lt"/>
                        </a:rPr>
                        <a:t>Mon</a:t>
                      </a:r>
                    </a:p>
                  </a:txBody>
                  <a:tcPr marL="0" marR="0" marT="0" marB="0" anchor="ctr">
                    <a:solidFill>
                      <a:srgbClr val="92D050"/>
                    </a:solidFill>
                  </a:tcPr>
                </a:tc>
                <a:tc>
                  <a:txBody>
                    <a:bodyPr/>
                    <a:lstStyle/>
                    <a:p>
                      <a:pPr algn="ctr" fontAlgn="b"/>
                      <a:r>
                        <a:rPr lang="en-GB" sz="1200" u="none" strike="noStrike">
                          <a:effectLst/>
                          <a:latin typeface="+mn-lt"/>
                        </a:rPr>
                        <a:t>Tue</a:t>
                      </a:r>
                    </a:p>
                  </a:txBody>
                  <a:tcPr marL="0" marR="0" marT="0" marB="0" anchor="ctr">
                    <a:solidFill>
                      <a:srgbClr val="92D050"/>
                    </a:solidFill>
                  </a:tcPr>
                </a:tc>
                <a:tc>
                  <a:txBody>
                    <a:bodyPr/>
                    <a:lstStyle/>
                    <a:p>
                      <a:pPr algn="ctr" fontAlgn="b"/>
                      <a:r>
                        <a:rPr lang="en-GB" sz="1200" u="none" strike="noStrike">
                          <a:effectLst/>
                          <a:latin typeface="+mn-lt"/>
                        </a:rPr>
                        <a:t>Wed</a:t>
                      </a:r>
                    </a:p>
                  </a:txBody>
                  <a:tcPr marL="0" marR="0" marT="0" marB="0" anchor="ctr">
                    <a:solidFill>
                      <a:srgbClr val="92D050"/>
                    </a:solidFill>
                  </a:tcPr>
                </a:tc>
                <a:tc>
                  <a:txBody>
                    <a:bodyPr/>
                    <a:lstStyle/>
                    <a:p>
                      <a:pPr algn="ctr" fontAlgn="b"/>
                      <a:r>
                        <a:rPr lang="en-GB" sz="1200" u="none" strike="noStrike" err="1">
                          <a:effectLst/>
                          <a:latin typeface="+mn-lt"/>
                        </a:rPr>
                        <a:t>Thur</a:t>
                      </a:r>
                      <a:endParaRPr lang="en-GB" sz="1200" u="none" strike="noStrike">
                        <a:effectLst/>
                        <a:latin typeface="+mn-lt"/>
                      </a:endParaRPr>
                    </a:p>
                  </a:txBody>
                  <a:tcPr marL="0" marR="0" marT="0" marB="0" anchor="ctr">
                    <a:solidFill>
                      <a:srgbClr val="92D050"/>
                    </a:solidFill>
                  </a:tcPr>
                </a:tc>
                <a:tc>
                  <a:txBody>
                    <a:bodyPr/>
                    <a:lstStyle/>
                    <a:p>
                      <a:pPr algn="ctr" fontAlgn="b"/>
                      <a:r>
                        <a:rPr lang="en-GB" sz="1200" u="none" strike="noStrike">
                          <a:effectLst/>
                          <a:latin typeface="+mn-lt"/>
                        </a:rPr>
                        <a:t>Fri</a:t>
                      </a:r>
                    </a:p>
                  </a:txBody>
                  <a:tcPr marL="0" marR="0" marT="0" marB="0" anchor="ctr">
                    <a:solidFill>
                      <a:srgbClr val="92D050"/>
                    </a:solidFill>
                  </a:tcPr>
                </a:tc>
                <a:extLst>
                  <a:ext uri="{0D108BD9-81ED-4DB2-BD59-A6C34878D82A}">
                    <a16:rowId xmlns:a16="http://schemas.microsoft.com/office/drawing/2014/main" val="944034757"/>
                  </a:ext>
                </a:extLst>
              </a:tr>
              <a:tr h="244801">
                <a:tc>
                  <a:txBody>
                    <a:bodyPr/>
                    <a:lstStyle/>
                    <a:p>
                      <a:pPr algn="ctr" fontAlgn="b"/>
                      <a:r>
                        <a:rPr lang="en-GB" sz="1200" b="0" i="0" u="none" strike="noStrike">
                          <a:solidFill>
                            <a:srgbClr val="000000"/>
                          </a:solidFill>
                          <a:effectLst/>
                          <a:latin typeface="+mn-lt"/>
                        </a:rPr>
                        <a:t>38</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15/06/26</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18</a:t>
                      </a:r>
                    </a:p>
                  </a:txBody>
                  <a:tcPr marL="0" marR="0" marT="0" marB="0" anchor="ctr">
                    <a:solidFill>
                      <a:srgbClr val="92D050"/>
                    </a:solidFill>
                  </a:tcPr>
                </a:tc>
                <a:tc>
                  <a:txBody>
                    <a:bodyPr/>
                    <a:lstStyle/>
                    <a:p>
                      <a:pPr algn="ctr" fontAlgn="b"/>
                      <a:r>
                        <a:rPr lang="en-GB" sz="1200" u="none" strike="noStrike">
                          <a:effectLst/>
                          <a:latin typeface="+mn-lt"/>
                        </a:rPr>
                        <a:t>Mon</a:t>
                      </a:r>
                    </a:p>
                  </a:txBody>
                  <a:tcPr marL="0" marR="0" marT="0" marB="0" anchor="ctr">
                    <a:solidFill>
                      <a:srgbClr val="92D050"/>
                    </a:solidFill>
                  </a:tcPr>
                </a:tc>
                <a:tc>
                  <a:txBody>
                    <a:bodyPr/>
                    <a:lstStyle/>
                    <a:p>
                      <a:pPr algn="ctr" fontAlgn="b"/>
                      <a:r>
                        <a:rPr lang="en-GB" sz="1200" u="none" strike="noStrike">
                          <a:effectLst/>
                          <a:latin typeface="+mn-lt"/>
                        </a:rPr>
                        <a:t>Tue</a:t>
                      </a:r>
                    </a:p>
                  </a:txBody>
                  <a:tcPr marL="0" marR="0" marT="0" marB="0" anchor="ctr">
                    <a:solidFill>
                      <a:srgbClr val="92D050"/>
                    </a:solidFill>
                  </a:tcPr>
                </a:tc>
                <a:tc>
                  <a:txBody>
                    <a:bodyPr/>
                    <a:lstStyle/>
                    <a:p>
                      <a:pPr algn="ctr" fontAlgn="b"/>
                      <a:r>
                        <a:rPr lang="en-GB" sz="1200" u="none" strike="noStrike">
                          <a:effectLst/>
                          <a:latin typeface="+mn-lt"/>
                        </a:rPr>
                        <a:t>Wed</a:t>
                      </a:r>
                    </a:p>
                  </a:txBody>
                  <a:tcPr marL="0" marR="0" marT="0" marB="0" anchor="ctr">
                    <a:solidFill>
                      <a:srgbClr val="92D050"/>
                    </a:solidFill>
                  </a:tcPr>
                </a:tc>
                <a:tc>
                  <a:txBody>
                    <a:bodyPr/>
                    <a:lstStyle/>
                    <a:p>
                      <a:pPr algn="ctr" fontAlgn="b"/>
                      <a:r>
                        <a:rPr lang="en-GB" sz="1200" u="none" strike="noStrike" err="1">
                          <a:effectLst/>
                          <a:latin typeface="+mn-lt"/>
                        </a:rPr>
                        <a:t>Thur</a:t>
                      </a:r>
                      <a:endParaRPr lang="en-GB" sz="1200" u="none" strike="noStrike">
                        <a:effectLst/>
                        <a:latin typeface="+mn-lt"/>
                      </a:endParaRPr>
                    </a:p>
                  </a:txBody>
                  <a:tcPr marL="0" marR="0" marT="0" marB="0" anchor="ctr">
                    <a:solidFill>
                      <a:srgbClr val="92D050"/>
                    </a:solidFill>
                  </a:tcPr>
                </a:tc>
                <a:tc>
                  <a:txBody>
                    <a:bodyPr/>
                    <a:lstStyle/>
                    <a:p>
                      <a:pPr algn="ctr" fontAlgn="b"/>
                      <a:r>
                        <a:rPr lang="en-GB" sz="1200" u="none" strike="noStrike">
                          <a:effectLst/>
                          <a:highlight>
                            <a:srgbClr val="FFFF00"/>
                          </a:highlight>
                          <a:latin typeface="+mn-lt"/>
                        </a:rPr>
                        <a:t>Fri – EOP2 Report Due</a:t>
                      </a:r>
                    </a:p>
                  </a:txBody>
                  <a:tcPr marL="0" marR="0" marT="0" marB="0" anchor="ctr">
                    <a:solidFill>
                      <a:srgbClr val="92D050"/>
                    </a:solidFill>
                  </a:tcPr>
                </a:tc>
                <a:extLst>
                  <a:ext uri="{0D108BD9-81ED-4DB2-BD59-A6C34878D82A}">
                    <a16:rowId xmlns:a16="http://schemas.microsoft.com/office/drawing/2014/main" val="2705809924"/>
                  </a:ext>
                </a:extLst>
              </a:tr>
              <a:tr h="592217">
                <a:tc>
                  <a:txBody>
                    <a:bodyPr/>
                    <a:lstStyle/>
                    <a:p>
                      <a:pPr algn="ctr" fontAlgn="b"/>
                      <a:r>
                        <a:rPr lang="en-GB" sz="1200" b="0" i="0" u="none" strike="noStrike">
                          <a:solidFill>
                            <a:srgbClr val="000000"/>
                          </a:solidFill>
                          <a:effectLst/>
                          <a:latin typeface="+mn-lt"/>
                        </a:rPr>
                        <a:t>39</a:t>
                      </a:r>
                    </a:p>
                  </a:txBody>
                  <a:tcPr marL="0" marR="0" marT="0" marB="0" anchor="ctr">
                    <a:solidFill>
                      <a:srgbClr val="92D050"/>
                    </a:solidFill>
                  </a:tcPr>
                </a:tc>
                <a:tc>
                  <a:txBody>
                    <a:bodyPr/>
                    <a:lstStyle/>
                    <a:p>
                      <a:pPr algn="ctr" fontAlgn="b"/>
                      <a:r>
                        <a:rPr lang="en-GB" sz="1200" b="0" i="0" u="none" strike="noStrike">
                          <a:solidFill>
                            <a:srgbClr val="000000"/>
                          </a:solidFill>
                          <a:effectLst/>
                          <a:highlight>
                            <a:srgbClr val="FFFF00"/>
                          </a:highlight>
                          <a:latin typeface="+mn-lt"/>
                        </a:rPr>
                        <a:t>22/06/26 – Observation Window 2 closes</a:t>
                      </a:r>
                      <a:r>
                        <a:rPr lang="en-GB" sz="1200" b="0" i="0" u="none" strike="noStrike">
                          <a:solidFill>
                            <a:srgbClr val="000000"/>
                          </a:solidFill>
                          <a:effectLst/>
                          <a:latin typeface="+mn-lt"/>
                        </a:rPr>
                        <a:t> </a:t>
                      </a:r>
                    </a:p>
                  </a:txBody>
                  <a:tcPr marL="0" marR="0" marT="0" marB="0" anchor="ctr">
                    <a:solidFill>
                      <a:srgbClr val="92D050"/>
                    </a:solidFill>
                  </a:tcPr>
                </a:tc>
                <a:tc>
                  <a:txBody>
                    <a:bodyPr/>
                    <a:lstStyle/>
                    <a:p>
                      <a:pPr algn="ctr" fontAlgn="b"/>
                      <a:r>
                        <a:rPr lang="en-GB" sz="1200" b="0" i="0" u="none" strike="noStrike">
                          <a:solidFill>
                            <a:srgbClr val="000000"/>
                          </a:solidFill>
                          <a:effectLst/>
                          <a:latin typeface="+mn-lt"/>
                        </a:rPr>
                        <a:t>18</a:t>
                      </a:r>
                    </a:p>
                  </a:txBody>
                  <a:tcPr marL="0" marR="0" marT="0" marB="0" anchor="ctr">
                    <a:solidFill>
                      <a:srgbClr val="92D050"/>
                    </a:solidFill>
                  </a:tcPr>
                </a:tc>
                <a:tc>
                  <a:txBody>
                    <a:bodyPr/>
                    <a:lstStyle/>
                    <a:p>
                      <a:pPr algn="ctr" fontAlgn="b"/>
                      <a:r>
                        <a:rPr lang="en-GB" sz="1200" u="none" strike="noStrike">
                          <a:effectLst/>
                          <a:latin typeface="+mn-lt"/>
                        </a:rPr>
                        <a:t>Mon</a:t>
                      </a:r>
                    </a:p>
                  </a:txBody>
                  <a:tcPr marL="0" marR="0" marT="0" marB="0" anchor="ctr">
                    <a:solidFill>
                      <a:srgbClr val="92D050"/>
                    </a:solidFill>
                  </a:tcPr>
                </a:tc>
                <a:tc>
                  <a:txBody>
                    <a:bodyPr/>
                    <a:lstStyle/>
                    <a:p>
                      <a:pPr algn="ctr" fontAlgn="b"/>
                      <a:r>
                        <a:rPr lang="en-GB" sz="1200" u="none" strike="noStrike">
                          <a:effectLst/>
                          <a:latin typeface="+mn-lt"/>
                        </a:rPr>
                        <a:t>Tue</a:t>
                      </a:r>
                    </a:p>
                  </a:txBody>
                  <a:tcPr marL="0" marR="0" marT="0" marB="0" anchor="ctr">
                    <a:solidFill>
                      <a:srgbClr val="92D050"/>
                    </a:solidFill>
                  </a:tcPr>
                </a:tc>
                <a:tc>
                  <a:txBody>
                    <a:bodyPr/>
                    <a:lstStyle/>
                    <a:p>
                      <a:pPr algn="ctr" fontAlgn="b"/>
                      <a:r>
                        <a:rPr lang="en-GB" sz="1200" u="none" strike="noStrike">
                          <a:effectLst/>
                          <a:latin typeface="+mn-lt"/>
                        </a:rPr>
                        <a:t>Wed</a:t>
                      </a:r>
                    </a:p>
                  </a:txBody>
                  <a:tcPr marL="0" marR="0" marT="0" marB="0" anchor="ctr">
                    <a:solidFill>
                      <a:srgbClr val="92D050"/>
                    </a:solidFill>
                  </a:tcPr>
                </a:tc>
                <a:tc>
                  <a:txBody>
                    <a:bodyPr/>
                    <a:lstStyle/>
                    <a:p>
                      <a:pPr algn="ctr" fontAlgn="b"/>
                      <a:r>
                        <a:rPr lang="en-GB" sz="1200" u="none" strike="noStrike" err="1">
                          <a:effectLst/>
                          <a:latin typeface="+mn-lt"/>
                        </a:rPr>
                        <a:t>Thur</a:t>
                      </a:r>
                      <a:endParaRPr lang="en-GB" sz="1200" u="none" strike="noStrike">
                        <a:effectLst/>
                        <a:latin typeface="+mn-lt"/>
                      </a:endParaRPr>
                    </a:p>
                  </a:txBody>
                  <a:tcPr marL="0" marR="0" marT="0" marB="0" anchor="ctr">
                    <a:solidFill>
                      <a:srgbClr val="92D050"/>
                    </a:solidFill>
                  </a:tcPr>
                </a:tc>
                <a:tc>
                  <a:txBody>
                    <a:bodyPr/>
                    <a:lstStyle/>
                    <a:p>
                      <a:pPr algn="ctr" fontAlgn="b"/>
                      <a:r>
                        <a:rPr lang="en-GB" sz="1200" u="none" strike="noStrike">
                          <a:effectLst/>
                          <a:latin typeface="+mn-lt"/>
                        </a:rPr>
                        <a:t>Fri</a:t>
                      </a:r>
                    </a:p>
                  </a:txBody>
                  <a:tcPr marL="0" marR="0" marT="0" marB="0" anchor="ctr">
                    <a:solidFill>
                      <a:srgbClr val="92D050"/>
                    </a:solidFill>
                  </a:tcPr>
                </a:tc>
                <a:extLst>
                  <a:ext uri="{0D108BD9-81ED-4DB2-BD59-A6C34878D82A}">
                    <a16:rowId xmlns:a16="http://schemas.microsoft.com/office/drawing/2014/main" val="2591294611"/>
                  </a:ext>
                </a:extLst>
              </a:tr>
              <a:tr h="500127">
                <a:tc>
                  <a:txBody>
                    <a:bodyPr/>
                    <a:lstStyle/>
                    <a:p>
                      <a:pPr algn="ctr"/>
                      <a:r>
                        <a:rPr lang="en-GB" sz="1200">
                          <a:latin typeface="+mn-lt"/>
                        </a:rPr>
                        <a:t>40</a:t>
                      </a:r>
                    </a:p>
                  </a:txBody>
                  <a:tcPr marL="0" marR="0" marT="0" marB="0" anchor="ctr">
                    <a:solidFill>
                      <a:srgbClr val="FFC000"/>
                    </a:solidFill>
                  </a:tcPr>
                </a:tc>
                <a:tc>
                  <a:txBody>
                    <a:bodyPr/>
                    <a:lstStyle/>
                    <a:p>
                      <a:pPr algn="ctr"/>
                      <a:r>
                        <a:rPr lang="en-GB" sz="1200">
                          <a:latin typeface="+mn-lt"/>
                        </a:rPr>
                        <a:t>29/06/26</a:t>
                      </a:r>
                    </a:p>
                  </a:txBody>
                  <a:tcPr marL="0" marR="0" marT="0" marB="0" anchor="ctr">
                    <a:solidFill>
                      <a:srgbClr val="FFC000"/>
                    </a:solidFill>
                  </a:tcPr>
                </a:tc>
                <a:tc>
                  <a:txBody>
                    <a:bodyPr/>
                    <a:lstStyle/>
                    <a:p>
                      <a:pPr algn="ctr"/>
                      <a:r>
                        <a:rPr lang="en-GB" sz="1200">
                          <a:latin typeface="+mn-lt"/>
                        </a:rPr>
                        <a:t>n/a</a:t>
                      </a:r>
                    </a:p>
                  </a:txBody>
                  <a:tcPr marL="0" marR="0" marT="0" marB="0" anchor="ctr">
                    <a:solidFill>
                      <a:srgbClr val="FFC000"/>
                    </a:solidFill>
                  </a:tcPr>
                </a:tc>
                <a:tc>
                  <a:txBody>
                    <a:bodyPr/>
                    <a:lstStyle/>
                    <a:p>
                      <a:pPr algn="ctr" fontAlgn="b"/>
                      <a:r>
                        <a:rPr lang="en-GB" sz="1200" u="none" strike="noStrike">
                          <a:effectLst/>
                          <a:latin typeface="+mn-lt"/>
                        </a:rPr>
                        <a:t>Mon- **VIVA DAY –TU CAMPUS**</a:t>
                      </a:r>
                    </a:p>
                  </a:txBody>
                  <a:tcPr marL="0" marR="0" marT="0" marB="0" anchor="ctr">
                    <a:solidFill>
                      <a:srgbClr val="FFC000"/>
                    </a:solidFill>
                  </a:tcPr>
                </a:tc>
                <a:tc>
                  <a:txBody>
                    <a:bodyPr/>
                    <a:lstStyle/>
                    <a:p>
                      <a:pPr algn="ctr" fontAlgn="b"/>
                      <a:r>
                        <a:rPr lang="en-GB" sz="1200" u="none" strike="noStrike">
                          <a:effectLst/>
                          <a:latin typeface="+mn-lt"/>
                        </a:rPr>
                        <a:t>Tue– **VIVA DAY – TU CAMPUS**</a:t>
                      </a:r>
                    </a:p>
                  </a:txBody>
                  <a:tcPr marL="0" marR="0" marT="0" marB="0" anchor="ctr">
                    <a:solidFill>
                      <a:srgbClr val="FFC000"/>
                    </a:solidFill>
                  </a:tcPr>
                </a:tc>
                <a:tc>
                  <a:txBody>
                    <a:bodyPr/>
                    <a:lstStyle/>
                    <a:p>
                      <a:pPr algn="ctr" fontAlgn="b"/>
                      <a:r>
                        <a:rPr lang="en-GB" sz="1200" u="none" strike="noStrike">
                          <a:effectLst/>
                          <a:latin typeface="+mn-lt"/>
                        </a:rPr>
                        <a:t>Wed</a:t>
                      </a:r>
                    </a:p>
                  </a:txBody>
                  <a:tcPr marL="0" marR="0" marT="0" marB="0" anchor="ctr">
                    <a:solidFill>
                      <a:srgbClr val="FFC000"/>
                    </a:solidFill>
                  </a:tcPr>
                </a:tc>
                <a:tc>
                  <a:txBody>
                    <a:bodyPr/>
                    <a:lstStyle/>
                    <a:p>
                      <a:pPr algn="ctr" fontAlgn="b"/>
                      <a:r>
                        <a:rPr lang="en-GB" sz="1200" u="none" strike="noStrike" err="1">
                          <a:effectLst/>
                          <a:latin typeface="+mn-lt"/>
                        </a:rPr>
                        <a:t>Thur</a:t>
                      </a:r>
                      <a:endParaRPr lang="en-GB" sz="1200" u="none" strike="noStrike">
                        <a:effectLst/>
                        <a:latin typeface="+mn-lt"/>
                      </a:endParaRPr>
                    </a:p>
                  </a:txBody>
                  <a:tcPr marL="0" marR="0" marT="0" marB="0" anchor="ctr">
                    <a:solidFill>
                      <a:srgbClr val="FFC000"/>
                    </a:solidFill>
                  </a:tcPr>
                </a:tc>
                <a:tc>
                  <a:txBody>
                    <a:bodyPr/>
                    <a:lstStyle/>
                    <a:p>
                      <a:pPr algn="ctr" fontAlgn="b"/>
                      <a:r>
                        <a:rPr lang="en-GB" sz="1200" u="none" strike="noStrike">
                          <a:effectLst/>
                          <a:latin typeface="+mn-lt"/>
                        </a:rPr>
                        <a:t>Fri</a:t>
                      </a:r>
                    </a:p>
                  </a:txBody>
                  <a:tcPr marL="0" marR="0" marT="0" marB="0" anchor="ctr">
                    <a:solidFill>
                      <a:srgbClr val="FFC000"/>
                    </a:solidFill>
                  </a:tcPr>
                </a:tc>
                <a:extLst>
                  <a:ext uri="{0D108BD9-81ED-4DB2-BD59-A6C34878D82A}">
                    <a16:rowId xmlns:a16="http://schemas.microsoft.com/office/drawing/2014/main" val="4105205573"/>
                  </a:ext>
                </a:extLst>
              </a:tr>
            </a:tbl>
          </a:graphicData>
        </a:graphic>
      </p:graphicFrame>
      <p:pic>
        <p:nvPicPr>
          <p:cNvPr id="9" name="Picture 8">
            <a:extLst>
              <a:ext uri="{FF2B5EF4-FFF2-40B4-BE49-F238E27FC236}">
                <a16:creationId xmlns:a16="http://schemas.microsoft.com/office/drawing/2014/main" id="{EE0FCDF9-9AA8-0C2D-CDB3-AA31303370ED}"/>
              </a:ext>
            </a:extLst>
          </p:cNvPr>
          <p:cNvPicPr>
            <a:picLocks noChangeAspect="1"/>
          </p:cNvPicPr>
          <p:nvPr/>
        </p:nvPicPr>
        <p:blipFill>
          <a:blip r:embed="rId4"/>
          <a:stretch>
            <a:fillRect/>
          </a:stretch>
        </p:blipFill>
        <p:spPr>
          <a:xfrm>
            <a:off x="2428002" y="85504"/>
            <a:ext cx="3994063" cy="366642"/>
          </a:xfrm>
          <a:prstGeom prst="rect">
            <a:avLst/>
          </a:prstGeom>
        </p:spPr>
      </p:pic>
    </p:spTree>
    <p:extLst>
      <p:ext uri="{BB962C8B-B14F-4D97-AF65-F5344CB8AC3E}">
        <p14:creationId xmlns:p14="http://schemas.microsoft.com/office/powerpoint/2010/main" val="2665412854"/>
      </p:ext>
    </p:extLst>
  </p:cSld>
  <p:clrMapOvr>
    <a:masterClrMapping/>
  </p:clrMapOvr>
</p:sld>
</file>

<file path=ppt/theme/theme1.xml><?xml version="1.0" encoding="utf-8"?>
<a:theme xmlns:a="http://schemas.openxmlformats.org/drawingml/2006/main" name="1_Content slid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chor="ctr" anchorCtr="0">
        <a:normAutofit/>
      </a:bodyPr>
      <a:lstStyle>
        <a:defPPr>
          <a:defRPr sz="4000" b="1" dirty="0" smtClean="0">
            <a:latin typeface="Arial" charset="0"/>
            <a:ea typeface="Arial" charset="0"/>
            <a:cs typeface="Arial"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9047faf-09f1-4d7c-9bec-25bb6565919b" xsi:nil="true"/>
    <lcf76f155ced4ddcb4097134ff3c332f xmlns="6e71c09c-5719-4e88-af77-260581849004">
      <Terms xmlns="http://schemas.microsoft.com/office/infopath/2007/PartnerControls"/>
    </lcf76f155ced4ddcb4097134ff3c332f>
    <SharedWithUsers xmlns="a9047faf-09f1-4d7c-9bec-25bb6565919b">
      <UserInfo>
        <DisplayName>Leaper, Vikki</DisplayName>
        <AccountId>15</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73C357FF7DD4047B71B85C0114DA162" ma:contentTypeVersion="14" ma:contentTypeDescription="Create a new document." ma:contentTypeScope="" ma:versionID="f68e75ad14ec6fcc3aaae4450787ba26">
  <xsd:schema xmlns:xsd="http://www.w3.org/2001/XMLSchema" xmlns:xs="http://www.w3.org/2001/XMLSchema" xmlns:p="http://schemas.microsoft.com/office/2006/metadata/properties" xmlns:ns2="6e71c09c-5719-4e88-af77-260581849004" xmlns:ns3="a9047faf-09f1-4d7c-9bec-25bb6565919b" targetNamespace="http://schemas.microsoft.com/office/2006/metadata/properties" ma:root="true" ma:fieldsID="15b942b90fc1b8139a46de89d0f4a953" ns2:_="" ns3:_="">
    <xsd:import namespace="6e71c09c-5719-4e88-af77-260581849004"/>
    <xsd:import namespace="a9047faf-09f1-4d7c-9bec-25bb6565919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71c09c-5719-4e88-af77-2605818490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3b4e7a9-4921-4884-8ec2-23d386fa8e1c"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9047faf-09f1-4d7c-9bec-25bb6565919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4d1acff-6340-4758-80ff-ca5d83be1f22}" ma:internalName="TaxCatchAll" ma:showField="CatchAllData" ma:web="a9047faf-09f1-4d7c-9bec-25bb656591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CFCC1C4-9389-47E4-B69D-7B3C24E88ABA}">
  <ds:schemaRefs>
    <ds:schemaRef ds:uri="6e71c09c-5719-4e88-af77-260581849004"/>
    <ds:schemaRef ds:uri="a9047faf-09f1-4d7c-9bec-25bb6565919b"/>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7123065-FCCB-45D1-A2C2-3FFDDDAD3EF1}">
  <ds:schemaRefs>
    <ds:schemaRef ds:uri="6e71c09c-5719-4e88-af77-260581849004"/>
    <ds:schemaRef ds:uri="a9047faf-09f1-4d7c-9bec-25bb6565919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E233E14-5766-440D-9331-1F4C95389660}">
  <ds:schemaRefs>
    <ds:schemaRef ds:uri="http://schemas.microsoft.com/sharepoint/v3/contenttype/forms"/>
  </ds:schemaRefs>
</ds:datastoreItem>
</file>

<file path=docMetadata/LabelInfo.xml><?xml version="1.0" encoding="utf-8"?>
<clbl:labelList xmlns:clbl="http://schemas.microsoft.com/office/2020/mipLabelMetadata">
  <clbl:label id="{052af4ff-75cf-48be-9503-79741c0f580d}" enabled="1" method="Standard" siteId="{43d2115b-a55e-46b6-9df7-b03388ecfc60}" removed="0"/>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4</Slides>
  <Notes>0</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1_Content slide</vt:lpstr>
      <vt:lpstr>PGCE Observations</vt:lpstr>
      <vt:lpstr>Placement 1</vt:lpstr>
      <vt:lpstr>Placement 2</vt:lpstr>
      <vt:lpstr>Placement 2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revision>1</cp:revision>
  <dcterms:created xsi:type="dcterms:W3CDTF">2017-07-13T14:47:43Z</dcterms:created>
  <dcterms:modified xsi:type="dcterms:W3CDTF">2025-09-15T13:48:30Z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0x010100073C357FF7DD4047B71B85C0114DA162</vt:lpwstr>
  </property>
  <property fmtid="{D5CDD505-2E9C-101B-9397-08002B2CF9AE}" pid="3" name="MediaServiceImageTags">
    <vt:lpwstr/>
  </property>
</Properties>
</file>