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4" r:id="rId4"/>
  </p:sldMasterIdLst>
  <p:notesMasterIdLst>
    <p:notesMasterId r:id="rId11"/>
  </p:notesMasterIdLst>
  <p:sldIdLst>
    <p:sldId id="257" r:id="rId5"/>
    <p:sldId id="302" r:id="rId6"/>
    <p:sldId id="301" r:id="rId7"/>
    <p:sldId id="303" r:id="rId8"/>
    <p:sldId id="297" r:id="rId9"/>
    <p:sldId id="30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6C6"/>
    <a:srgbClr val="FFCC00"/>
    <a:srgbClr val="FFCCFF"/>
    <a:srgbClr val="CA2583"/>
    <a:srgbClr val="66CCFF"/>
    <a:srgbClr val="F67F21"/>
    <a:srgbClr val="008CD2"/>
    <a:srgbClr val="7B704F"/>
    <a:srgbClr val="6C2686"/>
    <a:srgbClr val="082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ters, Rebecca" userId="S::r.walters@tees.ac.uk::ce813adf-0c99-44df-8d46-a6c5c6e925fb" providerId="AD" clId="Web-{DBFDD6BD-C5D7-34FC-9FAD-8B6EABCB3CDC}"/>
    <pc:docChg chg="modSld">
      <pc:chgData name="Walters, Rebecca" userId="S::r.walters@tees.ac.uk::ce813adf-0c99-44df-8d46-a6c5c6e925fb" providerId="AD" clId="Web-{DBFDD6BD-C5D7-34FC-9FAD-8B6EABCB3CDC}" dt="2025-06-13T11:37:32.166" v="68"/>
      <pc:docMkLst>
        <pc:docMk/>
      </pc:docMkLst>
      <pc:sldChg chg="modSp">
        <pc:chgData name="Walters, Rebecca" userId="S::r.walters@tees.ac.uk::ce813adf-0c99-44df-8d46-a6c5c6e925fb" providerId="AD" clId="Web-{DBFDD6BD-C5D7-34FC-9FAD-8B6EABCB3CDC}" dt="2025-06-13T11:37:06.009" v="37"/>
        <pc:sldMkLst>
          <pc:docMk/>
          <pc:sldMk cId="3698010300" sldId="302"/>
        </pc:sldMkLst>
        <pc:graphicFrameChg chg="mod modGraphic">
          <ac:chgData name="Walters, Rebecca" userId="S::r.walters@tees.ac.uk::ce813adf-0c99-44df-8d46-a6c5c6e925fb" providerId="AD" clId="Web-{DBFDD6BD-C5D7-34FC-9FAD-8B6EABCB3CDC}" dt="2025-06-13T11:37:06.009" v="37"/>
          <ac:graphicFrameMkLst>
            <pc:docMk/>
            <pc:sldMk cId="3698010300" sldId="302"/>
            <ac:graphicFrameMk id="2" creationId="{0F7698EF-CB07-493A-73DE-E309ABF5C546}"/>
          </ac:graphicFrameMkLst>
        </pc:graphicFrameChg>
      </pc:sldChg>
      <pc:sldChg chg="modSp">
        <pc:chgData name="Walters, Rebecca" userId="S::r.walters@tees.ac.uk::ce813adf-0c99-44df-8d46-a6c5c6e925fb" providerId="AD" clId="Web-{DBFDD6BD-C5D7-34FC-9FAD-8B6EABCB3CDC}" dt="2025-06-13T11:37:32.166" v="68"/>
        <pc:sldMkLst>
          <pc:docMk/>
          <pc:sldMk cId="1356028232" sldId="303"/>
        </pc:sldMkLst>
        <pc:graphicFrameChg chg="mod modGraphic">
          <ac:chgData name="Walters, Rebecca" userId="S::r.walters@tees.ac.uk::ce813adf-0c99-44df-8d46-a6c5c6e925fb" providerId="AD" clId="Web-{DBFDD6BD-C5D7-34FC-9FAD-8B6EABCB3CDC}" dt="2025-06-13T11:37:32.166" v="68"/>
          <ac:graphicFrameMkLst>
            <pc:docMk/>
            <pc:sldMk cId="1356028232" sldId="303"/>
            <ac:graphicFrameMk id="8" creationId="{742D9CD5-89D3-C4BF-227F-36B923854CE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54A33-1090-EC4D-8812-6652BA3044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9DF67-0900-1547-96D2-E921F3F76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33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C9DF67-0900-1547-96D2-E921F3F76B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9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6188149" y="3349256"/>
            <a:ext cx="914400" cy="914400"/>
          </a:xfrm>
          <a:prstGeom prst="rect">
            <a:avLst/>
          </a:prstGeom>
        </p:spPr>
        <p:txBody>
          <a:bodyPr wrap="none" rtlCol="0" anchor="ctr" anchorCtr="0">
            <a:normAutofit/>
          </a:bodyPr>
          <a:lstStyle/>
          <a:p>
            <a:endParaRPr lang="en-US" sz="4000" b="1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27991" y="327830"/>
            <a:ext cx="11536018" cy="734864"/>
          </a:xfrm>
          <a:prstGeom prst="rect">
            <a:avLst/>
          </a:prstGeom>
        </p:spPr>
        <p:txBody>
          <a:bodyPr anchor="b"/>
          <a:lstStyle>
            <a:lvl1pPr algn="l">
              <a:defRPr sz="4000" b="1" i="0" baseline="0">
                <a:latin typeface="arial" charset="0"/>
              </a:defRPr>
            </a:lvl1pPr>
          </a:lstStyle>
          <a:p>
            <a:r>
              <a:rPr lang="en-US"/>
              <a:t>Title of slide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1365" y="1274820"/>
            <a:ext cx="11536018" cy="431837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aseline="0">
                <a:solidFill>
                  <a:schemeClr val="tx1"/>
                </a:solidFill>
                <a:latin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Name of person/subtitle</a:t>
            </a:r>
          </a:p>
        </p:txBody>
      </p:sp>
    </p:spTree>
    <p:extLst>
      <p:ext uri="{BB962C8B-B14F-4D97-AF65-F5344CB8AC3E}">
        <p14:creationId xmlns:p14="http://schemas.microsoft.com/office/powerpoint/2010/main" val="3779296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00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g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86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46150"/>
            <a:ext cx="5719763" cy="3849688"/>
          </a:xfrm>
          <a:prstGeom prst="rect">
            <a:avLst/>
          </a:prstGeom>
          <a:solidFill>
            <a:srgbClr val="A88B49">
              <a:alpha val="60000"/>
            </a:srgbClr>
          </a:solidFill>
        </p:spPr>
        <p:txBody>
          <a:bodyPr/>
          <a:lstStyle>
            <a:lvl1pPr>
              <a:defRPr sz="3600" b="1" i="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Text would go here</a:t>
            </a:r>
          </a:p>
        </p:txBody>
      </p:sp>
    </p:spTree>
    <p:extLst>
      <p:ext uri="{BB962C8B-B14F-4D97-AF65-F5344CB8AC3E}">
        <p14:creationId xmlns:p14="http://schemas.microsoft.com/office/powerpoint/2010/main" val="2243478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382773" y="2030818"/>
            <a:ext cx="11461898" cy="373202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25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2CD24-6555-086F-EEC1-C3A938F67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4171" y="1175657"/>
            <a:ext cx="10376589" cy="5215812"/>
          </a:xfrm>
          <a:prstGeom prst="rect">
            <a:avLst/>
          </a:prstGeom>
        </p:spPr>
        <p:txBody>
          <a:bodyPr/>
          <a:lstStyle>
            <a:lvl1pPr marL="252000" indent="-252000">
              <a:lnSpc>
                <a:spcPct val="100000"/>
              </a:lnSpc>
              <a:spcBef>
                <a:spcPts val="200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0000" indent="-252000"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80000" indent="-252000"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0000" indent="-252000"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60000" indent="-252000"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CB61F2FA-B80E-1A28-DE8E-660A78941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93" y="327417"/>
            <a:ext cx="11862668" cy="710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373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18AE33-157D-DAA3-1579-FFE62FD1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E2CE-5989-4386-BD1D-AE77244E1CB9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093EB9-684B-6A9E-4345-36FE84B9B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1E28F-660E-D674-2DE3-8D4A00977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9860-ED87-430C-B48F-7A2999D8AF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49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333723" y="347072"/>
            <a:ext cx="11510948" cy="524611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9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7204" y="346655"/>
            <a:ext cx="11557591" cy="70791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Title of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343" y="1274820"/>
            <a:ext cx="11557591" cy="4311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84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888" y="481639"/>
            <a:ext cx="11568223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888" y="3361364"/>
            <a:ext cx="1156822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315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7204" y="1281496"/>
            <a:ext cx="5702596" cy="43116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281495"/>
            <a:ext cx="5683101" cy="4311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C48A53-32C7-FC29-992B-51F395F9F7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7204" y="346655"/>
            <a:ext cx="11557591" cy="70791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Title of slide</a:t>
            </a:r>
          </a:p>
        </p:txBody>
      </p:sp>
    </p:spTree>
    <p:extLst>
      <p:ext uri="{BB962C8B-B14F-4D97-AF65-F5344CB8AC3E}">
        <p14:creationId xmlns:p14="http://schemas.microsoft.com/office/powerpoint/2010/main" val="33763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8160" y="1279687"/>
            <a:ext cx="5689415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8160" y="2111420"/>
            <a:ext cx="5689415" cy="34668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279687"/>
            <a:ext cx="56724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11420"/>
            <a:ext cx="5672470" cy="34668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42332BD-96ED-4E2C-DEBB-4B773B5973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7204" y="346655"/>
            <a:ext cx="11557591" cy="70791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Title of slide</a:t>
            </a:r>
          </a:p>
        </p:txBody>
      </p:sp>
    </p:spTree>
    <p:extLst>
      <p:ext uri="{BB962C8B-B14F-4D97-AF65-F5344CB8AC3E}">
        <p14:creationId xmlns:p14="http://schemas.microsoft.com/office/powerpoint/2010/main" val="143375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ack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5221" y="2522138"/>
            <a:ext cx="9144000" cy="1298391"/>
          </a:xfrm>
          <a:prstGeom prst="rect">
            <a:avLst/>
          </a:prstGeom>
        </p:spPr>
        <p:txBody>
          <a:bodyPr anchor="b"/>
          <a:lstStyle>
            <a:lvl1pPr algn="l">
              <a:defRPr sz="6000" b="1" i="0" baseline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Title of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5221" y="3912605"/>
            <a:ext cx="9144000" cy="69351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 i="0" baseline="0">
                <a:solidFill>
                  <a:srgbClr val="A88B4A"/>
                </a:solidFill>
                <a:latin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Name of person/subtitle</a:t>
            </a:r>
          </a:p>
        </p:txBody>
      </p:sp>
    </p:spTree>
    <p:extLst>
      <p:ext uri="{BB962C8B-B14F-4D97-AF65-F5344CB8AC3E}">
        <p14:creationId xmlns:p14="http://schemas.microsoft.com/office/powerpoint/2010/main" val="79877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black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F7A69-D8D4-9A75-7BE4-A7709DBC94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221" y="1872942"/>
            <a:ext cx="5173579" cy="1298391"/>
          </a:xfrm>
          <a:prstGeom prst="rect">
            <a:avLst/>
          </a:prstGeom>
        </p:spPr>
        <p:txBody>
          <a:bodyPr anchor="b"/>
          <a:lstStyle>
            <a:lvl1pPr algn="l">
              <a:defRPr sz="6000" b="1" i="0" baseline="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Title of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D3C22-E27D-077C-7766-FB789F82B12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221" y="3263409"/>
            <a:ext cx="5173579" cy="69351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 i="0" baseline="0">
                <a:solidFill>
                  <a:srgbClr val="A88B4A"/>
                </a:solidFill>
                <a:latin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Name of person/subtitle</a:t>
            </a:r>
          </a:p>
        </p:txBody>
      </p:sp>
    </p:spTree>
    <p:extLst>
      <p:ext uri="{BB962C8B-B14F-4D97-AF65-F5344CB8AC3E}">
        <p14:creationId xmlns:p14="http://schemas.microsoft.com/office/powerpoint/2010/main" val="324046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ack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629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956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54301B-0ECD-05CC-A60E-74F207248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388" y="4023577"/>
            <a:ext cx="11389895" cy="1298391"/>
          </a:xfrm>
        </p:spPr>
        <p:txBody>
          <a:bodyPr/>
          <a:lstStyle/>
          <a:p>
            <a:pPr algn="ctr"/>
            <a:r>
              <a:rPr lang="en-GB" dirty="0"/>
              <a:t>BA(Hons) Primary Education (with QTS)</a:t>
            </a:r>
            <a:br>
              <a:rPr lang="en-GB" dirty="0"/>
            </a:br>
            <a:br>
              <a:rPr lang="en-GB" dirty="0"/>
            </a:br>
            <a:r>
              <a:rPr lang="en-GB" dirty="0"/>
              <a:t>Year 3</a:t>
            </a:r>
          </a:p>
        </p:txBody>
      </p:sp>
    </p:spTree>
    <p:extLst>
      <p:ext uri="{BB962C8B-B14F-4D97-AF65-F5344CB8AC3E}">
        <p14:creationId xmlns:p14="http://schemas.microsoft.com/office/powerpoint/2010/main" val="392297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DD2048-CD61-4B1E-A40D-EA485BA41ABB}"/>
              </a:ext>
            </a:extLst>
          </p:cNvPr>
          <p:cNvSpPr txBox="1"/>
          <p:nvPr/>
        </p:nvSpPr>
        <p:spPr>
          <a:xfrm>
            <a:off x="329184" y="526260"/>
            <a:ext cx="11558015" cy="35086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>
                <a:latin typeface="Arial"/>
                <a:cs typeface="Arial"/>
              </a:rPr>
              <a:t>Observations</a:t>
            </a:r>
          </a:p>
          <a:p>
            <a:endParaRPr lang="en-GB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/>
                <a:cs typeface="Arial"/>
              </a:rPr>
              <a:t>Mentors should be observing their trainee </a:t>
            </a:r>
            <a:r>
              <a:rPr lang="en-GB" sz="1400" b="1" dirty="0">
                <a:latin typeface="Arial"/>
                <a:cs typeface="Arial"/>
              </a:rPr>
              <a:t>weekly</a:t>
            </a:r>
            <a:r>
              <a:rPr lang="en-GB" sz="1400" dirty="0">
                <a:latin typeface="Arial"/>
                <a:cs typeface="Arial"/>
              </a:rPr>
              <a:t> in an informal manner.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/>
                <a:cs typeface="Arial"/>
              </a:rPr>
              <a:t>There will be </a:t>
            </a:r>
            <a:r>
              <a:rPr lang="en-GB" sz="1400" b="1" dirty="0">
                <a:latin typeface="Arial"/>
                <a:cs typeface="Arial"/>
              </a:rPr>
              <a:t>3 formal Observations </a:t>
            </a:r>
            <a:r>
              <a:rPr lang="en-GB" sz="1400" dirty="0">
                <a:latin typeface="Arial"/>
                <a:cs typeface="Arial"/>
              </a:rPr>
              <a:t>taking place across this placement completed by the TU tutor and Mentor. 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/>
                <a:cs typeface="Arial"/>
              </a:rPr>
              <a:t>Observation windows below show when these should be scheduled.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/>
                <a:cs typeface="Arial"/>
              </a:rPr>
              <a:t>Following the formal observation, tripartite meetings should take place between The TU Tutor, School-based Mentor and trainee. </a:t>
            </a:r>
            <a:r>
              <a:rPr lang="en-GB" sz="1400" b="0" i="0" u="none" strike="noStrike" dirty="0">
                <a:solidFill>
                  <a:srgbClr val="000000"/>
                </a:solidFill>
                <a:effectLst/>
                <a:latin typeface="Arial"/>
                <a:cs typeface="Arial"/>
              </a:rPr>
              <a:t>This would ideally be directly following the observation but if this is not possible, arrangements can be made to have the meeting over Teams at a more convenient time. After the first tripartite meeting, the dates for the second observation should be set if possible.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u="none" strike="noStrik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Arial"/>
                <a:cs typeface="Arial"/>
              </a:rPr>
              <a:t>The End of Placement One Report is due w/c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​30</a:t>
            </a:r>
            <a:r>
              <a:rPr lang="en-US" sz="1400" b="0" i="0" baseline="30000" dirty="0">
                <a:solidFill>
                  <a:srgbClr val="000000"/>
                </a:solidFill>
                <a:effectLst/>
                <a:latin typeface="Arial"/>
                <a:cs typeface="Arial"/>
              </a:rPr>
              <a:t>th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March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E0FAEB-702D-F596-9D98-0466C3F901B3}"/>
              </a:ext>
            </a:extLst>
          </p:cNvPr>
          <p:cNvSpPr txBox="1">
            <a:spLocks/>
          </p:cNvSpPr>
          <p:nvPr/>
        </p:nvSpPr>
        <p:spPr>
          <a:xfrm>
            <a:off x="1827879" y="60098"/>
            <a:ext cx="10659110" cy="1325563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BA(Hons) Primary Education (with QTS) – Year 3</a:t>
            </a:r>
          </a:p>
          <a:p>
            <a:r>
              <a:rPr lang="en-GB" sz="2800" b="1" dirty="0"/>
              <a:t> </a:t>
            </a:r>
            <a:endParaRPr lang="en-GB" sz="2800" b="1" dirty="0">
              <a:cs typeface="Arial"/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0F7698EF-CB07-493A-73DE-E309ABF5C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681161"/>
              </p:ext>
            </p:extLst>
          </p:nvPr>
        </p:nvGraphicFramePr>
        <p:xfrm>
          <a:off x="329185" y="3570625"/>
          <a:ext cx="10943169" cy="19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2415">
                  <a:extLst>
                    <a:ext uri="{9D8B030D-6E8A-4147-A177-3AD203B41FA5}">
                      <a16:colId xmlns:a16="http://schemas.microsoft.com/office/drawing/2014/main" val="3093586925"/>
                    </a:ext>
                  </a:extLst>
                </a:gridCol>
                <a:gridCol w="1977301">
                  <a:extLst>
                    <a:ext uri="{9D8B030D-6E8A-4147-A177-3AD203B41FA5}">
                      <a16:colId xmlns:a16="http://schemas.microsoft.com/office/drawing/2014/main" val="2850124546"/>
                    </a:ext>
                  </a:extLst>
                </a:gridCol>
                <a:gridCol w="4433453">
                  <a:extLst>
                    <a:ext uri="{9D8B030D-6E8A-4147-A177-3AD203B41FA5}">
                      <a16:colId xmlns:a16="http://schemas.microsoft.com/office/drawing/2014/main" val="2727889812"/>
                    </a:ext>
                  </a:extLst>
                </a:gridCol>
              </a:tblGrid>
              <a:tr h="352463">
                <a:tc>
                  <a:txBody>
                    <a:bodyPr/>
                    <a:lstStyle/>
                    <a:p>
                      <a:r>
                        <a:rPr lang="en-GB" dirty="0"/>
                        <a:t>When?</a:t>
                      </a:r>
                    </a:p>
                  </a:txBody>
                  <a:tcPr>
                    <a:solidFill>
                      <a:srgbClr val="FA06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What?</a:t>
                      </a:r>
                    </a:p>
                  </a:txBody>
                  <a:tcPr>
                    <a:solidFill>
                      <a:srgbClr val="FA06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Who?</a:t>
                      </a:r>
                    </a:p>
                  </a:txBody>
                  <a:tcPr>
                    <a:solidFill>
                      <a:srgbClr val="FA0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564877"/>
                  </a:ext>
                </a:extLst>
              </a:tr>
              <a:tr h="49218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Monday 10</a:t>
                      </a:r>
                      <a:r>
                        <a:rPr lang="en-GB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November – Friday 28th November 2025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Window 1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Teesside University Mentor and School-based Mentor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539602"/>
                  </a:ext>
                </a:extLst>
              </a:tr>
              <a:tr h="5525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Monday 2</a:t>
                      </a:r>
                      <a:r>
                        <a:rPr lang="en-GB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nd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February 2026 – Friday 20</a:t>
                      </a:r>
                      <a:r>
                        <a:rPr lang="en-GB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February 2026</a:t>
                      </a:r>
                    </a:p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b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Observation Window 2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Teesside University Mentor and School-based Mentor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357379"/>
                  </a:ext>
                </a:extLst>
              </a:tr>
              <a:tr h="55251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dirty="0"/>
                        <a:t>Monday 2nd March 2026 – Friday 20th March 2026</a:t>
                      </a:r>
                    </a:p>
                  </a:txBody>
                  <a:tcPr anchor="b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Observation Window 3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Teesside University Mentor and School-based Mentor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10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01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1D48-19C6-B71D-41CD-01CA0DE9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/>
              <a:t>Teaching Expectations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C397A-3C54-C2CB-D621-59A3BA88F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r>
              <a:rPr lang="en-GB" sz="2000" dirty="0"/>
              <a:t>It is the expectation that the trainees will start the placement and go straight into whole class teaching, working towards 10 hours of whole class teaching by the end of placement part 1 (w/c/ - 24</a:t>
            </a:r>
            <a:r>
              <a:rPr lang="en-GB" sz="2000" baseline="30000" dirty="0"/>
              <a:t>th</a:t>
            </a:r>
            <a:r>
              <a:rPr lang="en-GB" sz="2000" dirty="0"/>
              <a:t> November)</a:t>
            </a:r>
          </a:p>
          <a:p>
            <a:r>
              <a:rPr lang="en-GB" sz="2000" dirty="0"/>
              <a:t>As trainees move into placement part 2, the trainees will be building up teaching from 10 hours, to 18 hours of whole class teaching.</a:t>
            </a:r>
            <a:endParaRPr lang="en-GB" sz="2000" dirty="0">
              <a:cs typeface="Arial"/>
            </a:endParaRPr>
          </a:p>
          <a:p>
            <a:r>
              <a:rPr lang="en-GB" sz="2000" dirty="0"/>
              <a:t>By the end of placement trainees should be delivering whole class sessions they have planned independently and </a:t>
            </a:r>
            <a:r>
              <a:rPr lang="en-GB" sz="2000" b="1" dirty="0"/>
              <a:t>ensuring the last 4 weeks of placement they are teaching 18 hours per week.</a:t>
            </a:r>
            <a:r>
              <a:rPr lang="en-GB" sz="2000" dirty="0"/>
              <a:t>.</a:t>
            </a:r>
            <a:endParaRPr lang="en-GB" sz="2000" dirty="0">
              <a:cs typeface="Arial"/>
            </a:endParaRPr>
          </a:p>
          <a:p>
            <a:r>
              <a:rPr lang="en-GB" sz="2000" dirty="0"/>
              <a:t>There is an expectation that trainees will partake in playground and lunchtime duties, and where possible, experience after school-clubs / activities, staff meetings and team meetings.</a:t>
            </a:r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880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26AD5C-F983-AC5D-A981-2A05DA52A9BE}"/>
              </a:ext>
            </a:extLst>
          </p:cNvPr>
          <p:cNvSpPr txBox="1"/>
          <p:nvPr/>
        </p:nvSpPr>
        <p:spPr>
          <a:xfrm>
            <a:off x="0" y="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/>
              <a:t>Semester 1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2406446B-B8A9-B1E1-9207-5FEC32BB26F2}"/>
              </a:ext>
            </a:extLst>
          </p:cNvPr>
          <p:cNvSpPr txBox="1"/>
          <p:nvPr/>
        </p:nvSpPr>
        <p:spPr>
          <a:xfrm>
            <a:off x="10109203" y="276999"/>
            <a:ext cx="19692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* It is the expectation that the trainee’s teaching hours should gradually increase from around 5 weekly hours at the start of the placement, to a </a:t>
            </a:r>
            <a:r>
              <a:rPr lang="en-GB" sz="1200" b="1" dirty="0"/>
              <a:t>minimum</a:t>
            </a:r>
            <a:r>
              <a:rPr lang="en-GB" sz="1200" dirty="0"/>
              <a:t> of18 hours at the end of the whole placement (end of March).  The stated teaching hours are a </a:t>
            </a:r>
            <a:r>
              <a:rPr lang="en-GB" sz="1200" b="1" dirty="0"/>
              <a:t>potential</a:t>
            </a:r>
            <a:r>
              <a:rPr lang="en-GB" sz="1200" dirty="0"/>
              <a:t> guide to how that increase could be managed, but it is understood that there will be variation due to timetabling restrictions and trainee progression – school-based mentors should feel free to alter trainee’s timetabled hours and workload as they see fit.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C748B5-A315-4925-D61F-CBD895325C0F}"/>
              </a:ext>
            </a:extLst>
          </p:cNvPr>
          <p:cNvSpPr/>
          <p:nvPr/>
        </p:nvSpPr>
        <p:spPr>
          <a:xfrm>
            <a:off x="0" y="4616649"/>
            <a:ext cx="12287250" cy="24813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Content Placeholder 10">
            <a:extLst>
              <a:ext uri="{FF2B5EF4-FFF2-40B4-BE49-F238E27FC236}">
                <a16:creationId xmlns:a16="http://schemas.microsoft.com/office/drawing/2014/main" id="{742D9CD5-89D3-C4BF-227F-36B923854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3441285"/>
              </p:ext>
            </p:extLst>
          </p:nvPr>
        </p:nvGraphicFramePr>
        <p:xfrm>
          <a:off x="113584" y="584775"/>
          <a:ext cx="9709960" cy="61499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8534">
                  <a:extLst>
                    <a:ext uri="{9D8B030D-6E8A-4147-A177-3AD203B41FA5}">
                      <a16:colId xmlns:a16="http://schemas.microsoft.com/office/drawing/2014/main" val="4171999810"/>
                    </a:ext>
                  </a:extLst>
                </a:gridCol>
                <a:gridCol w="525440">
                  <a:extLst>
                    <a:ext uri="{9D8B030D-6E8A-4147-A177-3AD203B41FA5}">
                      <a16:colId xmlns:a16="http://schemas.microsoft.com/office/drawing/2014/main" val="3429047130"/>
                    </a:ext>
                  </a:extLst>
                </a:gridCol>
                <a:gridCol w="1223210">
                  <a:extLst>
                    <a:ext uri="{9D8B030D-6E8A-4147-A177-3AD203B41FA5}">
                      <a16:colId xmlns:a16="http://schemas.microsoft.com/office/drawing/2014/main" val="3918511809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795175883"/>
                    </a:ext>
                  </a:extLst>
                </a:gridCol>
                <a:gridCol w="1304546">
                  <a:extLst>
                    <a:ext uri="{9D8B030D-6E8A-4147-A177-3AD203B41FA5}">
                      <a16:colId xmlns:a16="http://schemas.microsoft.com/office/drawing/2014/main" val="4160524858"/>
                    </a:ext>
                  </a:extLst>
                </a:gridCol>
                <a:gridCol w="1263906">
                  <a:extLst>
                    <a:ext uri="{9D8B030D-6E8A-4147-A177-3AD203B41FA5}">
                      <a16:colId xmlns:a16="http://schemas.microsoft.com/office/drawing/2014/main" val="2625717297"/>
                    </a:ext>
                  </a:extLst>
                </a:gridCol>
                <a:gridCol w="928623">
                  <a:extLst>
                    <a:ext uri="{9D8B030D-6E8A-4147-A177-3AD203B41FA5}">
                      <a16:colId xmlns:a16="http://schemas.microsoft.com/office/drawing/2014/main" val="2970496562"/>
                    </a:ext>
                  </a:extLst>
                </a:gridCol>
                <a:gridCol w="928623">
                  <a:extLst>
                    <a:ext uri="{9D8B030D-6E8A-4147-A177-3AD203B41FA5}">
                      <a16:colId xmlns:a16="http://schemas.microsoft.com/office/drawing/2014/main" val="3360857138"/>
                    </a:ext>
                  </a:extLst>
                </a:gridCol>
                <a:gridCol w="1170518">
                  <a:extLst>
                    <a:ext uri="{9D8B030D-6E8A-4147-A177-3AD203B41FA5}">
                      <a16:colId xmlns:a16="http://schemas.microsoft.com/office/drawing/2014/main" val="3917098340"/>
                    </a:ext>
                  </a:extLst>
                </a:gridCol>
                <a:gridCol w="841160">
                  <a:extLst>
                    <a:ext uri="{9D8B030D-6E8A-4147-A177-3AD203B41FA5}">
                      <a16:colId xmlns:a16="http://schemas.microsoft.com/office/drawing/2014/main" val="2600671040"/>
                    </a:ext>
                  </a:extLst>
                </a:gridCol>
              </a:tblGrid>
              <a:tr h="81249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dirty="0">
                          <a:effectLst/>
                          <a:latin typeface="Arial"/>
                          <a:cs typeface="Arial"/>
                        </a:rPr>
                        <a:t> TU Semester Week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u="none" strike="noStrike" dirty="0">
                          <a:effectLst/>
                          <a:latin typeface="Arial"/>
                          <a:cs typeface="Arial"/>
                        </a:rPr>
                        <a:t>Minimum </a:t>
                      </a:r>
                      <a:r>
                        <a:rPr lang="en-GB" sz="1000" i="1" u="none" strike="noStrike" dirty="0">
                          <a:effectLst/>
                          <a:latin typeface="Arial"/>
                          <a:cs typeface="Arial"/>
                        </a:rPr>
                        <a:t>weekly</a:t>
                      </a:r>
                      <a:r>
                        <a:rPr lang="en-GB" sz="1000" u="none" strike="noStrike" dirty="0">
                          <a:effectLst/>
                          <a:latin typeface="Arial"/>
                          <a:cs typeface="Arial"/>
                        </a:rPr>
                        <a:t> Teaching hours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Monday</a:t>
                      </a: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Tuesday</a:t>
                      </a: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 </a:t>
                      </a:r>
                    </a:p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Thursday</a:t>
                      </a:r>
                    </a:p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Friday</a:t>
                      </a:r>
                    </a:p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Observation and Tripartite Window</a:t>
                      </a:r>
                    </a:p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days completed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630434"/>
                  </a:ext>
                </a:extLst>
              </a:tr>
              <a:tr h="43702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22/09/25</a:t>
                      </a:r>
                    </a:p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Teesside Campus – Tuesday, Thursday and Friday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Scheduled Learning – online or educational visits - Wednesday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9"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Teesside Campus – Tuesday, Thursday and Friday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Scheduled Learning – online or educational visits - Wednesday</a:t>
                      </a:r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9" h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 rowSpan="9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9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4526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384291"/>
                  </a:ext>
                </a:extLst>
              </a:tr>
              <a:tr h="32528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29/09/25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763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277276"/>
                  </a:ext>
                </a:extLst>
              </a:tr>
              <a:tr h="36201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06/10/25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273015"/>
                  </a:ext>
                </a:extLst>
              </a:tr>
              <a:tr h="4967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13/10/25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  <a:endParaRPr lang="en-GB" sz="1000" u="none" strike="noStrike" dirty="0">
                        <a:effectLst/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GB" sz="1400" u="none" strike="noStrike">
                        <a:effectLst/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29558602"/>
                  </a:ext>
                </a:extLst>
              </a:tr>
              <a:tr h="3543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760769"/>
                  </a:ext>
                </a:extLst>
              </a:tr>
              <a:tr h="40117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20/10/25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dirty="0"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  <a:endParaRPr lang="en-GB" sz="10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Teesside Campus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Teesside Campus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455853"/>
                  </a:ext>
                </a:extLst>
              </a:tr>
              <a:tr h="4062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27/10/25</a:t>
                      </a:r>
                    </a:p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Half-Term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94611"/>
                  </a:ext>
                </a:extLst>
              </a:tr>
              <a:tr h="466012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03/11/25</a:t>
                      </a:r>
                    </a:p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Block Placement Begins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20557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10/11/25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– 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Block Placement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Placement Part 1 (18 Days)</a:t>
                      </a:r>
                    </a:p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Placement – 3 days </a:t>
                      </a:r>
                    </a:p>
                    <a:p>
                      <a:pPr algn="ctr"/>
                      <a:r>
                        <a:rPr lang="en-GB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Tuesday, Wednesday and Thursday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Observation Window </a:t>
                      </a: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1 </a:t>
                      </a:r>
                      <a:r>
                        <a:rPr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Opens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63866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17/11/25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Block Placement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Observation Window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9202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10</a:t>
                      </a:r>
                      <a:endParaRPr lang="en-US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24/11/25</a:t>
                      </a:r>
                      <a:endParaRPr lang="en-GB" dirty="0"/>
                    </a:p>
                  </a:txBody>
                  <a:tcPr marL="0" marR="0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10</a:t>
                      </a:r>
                    </a:p>
                  </a:txBody>
                  <a:tcPr marL="0" marR="0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Block Placement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Observation  Window 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1 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cont.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1198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11</a:t>
                      </a:r>
                      <a:endParaRPr lang="en-US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01/12/25</a:t>
                      </a:r>
                      <a:endParaRPr lang="en-GB" dirty="0"/>
                    </a:p>
                  </a:txBody>
                  <a:tcPr marL="0" marR="0" marT="0" marB="0" anchor="b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/>
                        </a:rPr>
                        <a:t>Study Day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Teesside Campus</a:t>
                      </a:r>
                    </a:p>
                    <a:p>
                      <a:pPr algn="ctr"/>
                      <a:endParaRPr lang="en-GB" sz="1000" dirty="0"/>
                    </a:p>
                    <a:p>
                      <a:endParaRPr lang="en-GB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/>
                      </a:endParaRPr>
                    </a:p>
                    <a:p>
                      <a:pPr algn="ctr"/>
                      <a:endParaRPr lang="en-GB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336388"/>
                  </a:ext>
                </a:extLst>
              </a:tr>
              <a:tr h="5490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08/12/25</a:t>
                      </a:r>
                    </a:p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Big Bang Day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Teesside Campus</a:t>
                      </a:r>
                    </a:p>
                    <a:p>
                      <a:pPr algn="ctr"/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770329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C8158CEC-810D-342E-8E84-D837C5B8C1ED}"/>
              </a:ext>
            </a:extLst>
          </p:cNvPr>
          <p:cNvGrpSpPr/>
          <p:nvPr/>
        </p:nvGrpSpPr>
        <p:grpSpPr>
          <a:xfrm>
            <a:off x="7291848" y="57208"/>
            <a:ext cx="2350662" cy="470359"/>
            <a:chOff x="3868003" y="1359491"/>
            <a:chExt cx="2840556" cy="534624"/>
          </a:xfrm>
        </p:grpSpPr>
        <p:sp>
          <p:nvSpPr>
            <p:cNvPr id="9" name="TextBox 4">
              <a:extLst>
                <a:ext uri="{FF2B5EF4-FFF2-40B4-BE49-F238E27FC236}">
                  <a16:creationId xmlns:a16="http://schemas.microsoft.com/office/drawing/2014/main" id="{DE07564B-1AB9-7B7E-6C20-E64D81DD6BE1}"/>
                </a:ext>
              </a:extLst>
            </p:cNvPr>
            <p:cNvSpPr txBox="1"/>
            <p:nvPr/>
          </p:nvSpPr>
          <p:spPr>
            <a:xfrm>
              <a:off x="3868003" y="1359491"/>
              <a:ext cx="1344078" cy="534624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rmAutofit fontScale="92500"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>
                  <a:latin typeface="Arial" charset="0"/>
                  <a:ea typeface="Arial" charset="0"/>
                  <a:cs typeface="Arial" charset="0"/>
                </a:rPr>
                <a:t>On Campus</a:t>
              </a:r>
            </a:p>
          </p:txBody>
        </p:sp>
        <p:sp>
          <p:nvSpPr>
            <p:cNvPr id="10" name="TextBox 15">
              <a:extLst>
                <a:ext uri="{FF2B5EF4-FFF2-40B4-BE49-F238E27FC236}">
                  <a16:creationId xmlns:a16="http://schemas.microsoft.com/office/drawing/2014/main" id="{10E87C12-E840-444E-B6A5-E70B40D72688}"/>
                </a:ext>
              </a:extLst>
            </p:cNvPr>
            <p:cNvSpPr txBox="1"/>
            <p:nvPr/>
          </p:nvSpPr>
          <p:spPr>
            <a:xfrm>
              <a:off x="5364481" y="1359491"/>
              <a:ext cx="1344078" cy="53462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rmAutofit fontScale="92500" lnSpcReduction="10000"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>
                  <a:latin typeface="Arial" charset="0"/>
                  <a:ea typeface="Arial" charset="0"/>
                  <a:cs typeface="Arial" charset="0"/>
                </a:rPr>
                <a:t>In Placement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602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8E46CA-45E4-5E0A-4263-251E32F46B1A}"/>
              </a:ext>
            </a:extLst>
          </p:cNvPr>
          <p:cNvSpPr/>
          <p:nvPr/>
        </p:nvSpPr>
        <p:spPr>
          <a:xfrm>
            <a:off x="13252" y="4149091"/>
            <a:ext cx="12178748" cy="24345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Content Placeholder 10">
            <a:extLst>
              <a:ext uri="{FF2B5EF4-FFF2-40B4-BE49-F238E27FC236}">
                <a16:creationId xmlns:a16="http://schemas.microsoft.com/office/drawing/2014/main" id="{97FED3D6-CC63-4FA0-58FB-2C49653DD7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870693"/>
              </p:ext>
            </p:extLst>
          </p:nvPr>
        </p:nvGraphicFramePr>
        <p:xfrm>
          <a:off x="616384" y="208305"/>
          <a:ext cx="9632457" cy="6690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7691">
                  <a:extLst>
                    <a:ext uri="{9D8B030D-6E8A-4147-A177-3AD203B41FA5}">
                      <a16:colId xmlns:a16="http://schemas.microsoft.com/office/drawing/2014/main" val="4171999810"/>
                    </a:ext>
                  </a:extLst>
                </a:gridCol>
                <a:gridCol w="620129">
                  <a:extLst>
                    <a:ext uri="{9D8B030D-6E8A-4147-A177-3AD203B41FA5}">
                      <a16:colId xmlns:a16="http://schemas.microsoft.com/office/drawing/2014/main" val="3429047130"/>
                    </a:ext>
                  </a:extLst>
                </a:gridCol>
                <a:gridCol w="1032889">
                  <a:extLst>
                    <a:ext uri="{9D8B030D-6E8A-4147-A177-3AD203B41FA5}">
                      <a16:colId xmlns:a16="http://schemas.microsoft.com/office/drawing/2014/main" val="972677650"/>
                    </a:ext>
                  </a:extLst>
                </a:gridCol>
                <a:gridCol w="1528893">
                  <a:extLst>
                    <a:ext uri="{9D8B030D-6E8A-4147-A177-3AD203B41FA5}">
                      <a16:colId xmlns:a16="http://schemas.microsoft.com/office/drawing/2014/main" val="1866734274"/>
                    </a:ext>
                  </a:extLst>
                </a:gridCol>
                <a:gridCol w="2740571">
                  <a:extLst>
                    <a:ext uri="{9D8B030D-6E8A-4147-A177-3AD203B41FA5}">
                      <a16:colId xmlns:a16="http://schemas.microsoft.com/office/drawing/2014/main" val="3918511809"/>
                    </a:ext>
                  </a:extLst>
                </a:gridCol>
                <a:gridCol w="1016142">
                  <a:extLst>
                    <a:ext uri="{9D8B030D-6E8A-4147-A177-3AD203B41FA5}">
                      <a16:colId xmlns:a16="http://schemas.microsoft.com/office/drawing/2014/main" val="3559102166"/>
                    </a:ext>
                  </a:extLst>
                </a:gridCol>
                <a:gridCol w="1016142">
                  <a:extLst>
                    <a:ext uri="{9D8B030D-6E8A-4147-A177-3AD203B41FA5}">
                      <a16:colId xmlns:a16="http://schemas.microsoft.com/office/drawing/2014/main" val="2064267431"/>
                    </a:ext>
                  </a:extLst>
                </a:gridCol>
              </a:tblGrid>
              <a:tr h="89104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  <a:latin typeface="Arial"/>
                          <a:cs typeface="Arial"/>
                        </a:rPr>
                        <a:t> TU Semester Week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  <a:latin typeface="Arial"/>
                          <a:cs typeface="Arial"/>
                        </a:rPr>
                        <a:t>Minimum </a:t>
                      </a:r>
                      <a:r>
                        <a:rPr lang="en-GB" sz="1200" i="1" u="none" strike="noStrike" dirty="0">
                          <a:effectLst/>
                          <a:latin typeface="Arial"/>
                          <a:cs typeface="Arial"/>
                        </a:rPr>
                        <a:t>weekly</a:t>
                      </a:r>
                      <a:r>
                        <a:rPr lang="en-GB" sz="1200" u="none" strike="noStrike" dirty="0">
                          <a:effectLst/>
                          <a:latin typeface="Arial"/>
                          <a:cs typeface="Arial"/>
                        </a:rPr>
                        <a:t> Teaching hours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Observation and Tripartite Window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630434"/>
                  </a:ext>
                </a:extLst>
              </a:tr>
              <a:tr h="3564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15/12/25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/>
                          <a:cs typeface="Arial"/>
                        </a:rPr>
                        <a:t>Winter Break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12383"/>
                  </a:ext>
                </a:extLst>
              </a:tr>
              <a:tr h="3564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22/12/25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370349"/>
                  </a:ext>
                </a:extLst>
              </a:tr>
              <a:tr h="3564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29/12/25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61139"/>
                  </a:ext>
                </a:extLst>
              </a:tr>
              <a:tr h="30550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05/01/26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Assessment weeks – Students will be submitting module assessments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452643"/>
                  </a:ext>
                </a:extLst>
              </a:tr>
              <a:tr h="30550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12/01/26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401105"/>
                  </a:ext>
                </a:extLst>
              </a:tr>
              <a:tr h="241855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Start of Semester 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610211"/>
                  </a:ext>
                </a:extLst>
              </a:tr>
              <a:tr h="36960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19/01/26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Other Scheduled Learning (OSL)  – Monday and Wednesday</a:t>
                      </a:r>
                    </a:p>
                    <a:p>
                      <a:pPr algn="ctr" fontAlgn="b"/>
                      <a:r>
                        <a:rPr lang="en-GB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Teesside campus – Tuesday, Thursday and Friday</a:t>
                      </a:r>
                    </a:p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Teaching - Wednesday</a:t>
                      </a:r>
                    </a:p>
                    <a:p>
                      <a:pPr algn="ctr" fontAlgn="b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Teesside campus – Tuesday, Thursday and Friday</a:t>
                      </a:r>
                    </a:p>
                    <a:p>
                      <a:endParaRPr lang="en-GB" sz="12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709632"/>
                  </a:ext>
                </a:extLst>
              </a:tr>
              <a:tr h="374385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26/01/26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Placement Part 2 Begins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21884"/>
                  </a:ext>
                </a:extLst>
              </a:tr>
              <a:tr h="26885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02/02/26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10 - 14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Block Placement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Observation Window </a:t>
                      </a: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Opens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64244"/>
                  </a:ext>
                </a:extLst>
              </a:tr>
              <a:tr h="3373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09/02/26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14 - 18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Block Placement – 5 days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Observation Window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 2 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cont.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5200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Observation Window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 2 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cont.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81334"/>
                  </a:ext>
                </a:extLst>
              </a:tr>
              <a:tr h="3182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16/02/26</a:t>
                      </a:r>
                      <a:endParaRPr lang="en-GB" sz="10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14 – 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Block Placement – 5 days</a:t>
                      </a:r>
                    </a:p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918685"/>
                  </a:ext>
                </a:extLst>
              </a:tr>
              <a:tr h="45825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6</a:t>
                      </a:r>
                    </a:p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23/02/26</a:t>
                      </a:r>
                    </a:p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  <a:cs typeface="Arial"/>
                        </a:rPr>
                        <a:t>Half-Term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Study Day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Teesside University Campus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1294611"/>
                  </a:ext>
                </a:extLst>
              </a:tr>
              <a:tr h="340492"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02/03/26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Block Placement – 5 days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Observation Window </a:t>
                      </a:r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Opens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2055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Observation Window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 3 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cont.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318229"/>
                  </a:ext>
                </a:extLst>
              </a:tr>
              <a:tr h="260919"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09/03/26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Block Placement – 5 days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067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Observation Window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 3 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cont.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06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189868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16/03/26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Arial"/>
                          <a:cs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Block Placement – 5 days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806413"/>
                  </a:ext>
                </a:extLst>
              </a:tr>
              <a:tr h="2705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92D05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96711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993563"/>
                  </a:ext>
                </a:extLst>
              </a:tr>
              <a:tr h="3055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23/03/26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Block Placement – 5 days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425316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C8158CEC-810D-342E-8E84-D837C5B8C1ED}"/>
              </a:ext>
            </a:extLst>
          </p:cNvPr>
          <p:cNvGrpSpPr/>
          <p:nvPr/>
        </p:nvGrpSpPr>
        <p:grpSpPr>
          <a:xfrm>
            <a:off x="5691003" y="274319"/>
            <a:ext cx="2350662" cy="470359"/>
            <a:chOff x="3868003" y="1359491"/>
            <a:chExt cx="2840556" cy="53462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E07564B-1AB9-7B7E-6C20-E64D81DD6BE1}"/>
                </a:ext>
              </a:extLst>
            </p:cNvPr>
            <p:cNvSpPr txBox="1"/>
            <p:nvPr/>
          </p:nvSpPr>
          <p:spPr>
            <a:xfrm>
              <a:off x="3868003" y="1359491"/>
              <a:ext cx="1344078" cy="534624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rmAutofit fontScale="92500"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 dirty="0">
                  <a:latin typeface="Arial" charset="0"/>
                  <a:ea typeface="Arial" charset="0"/>
                  <a:cs typeface="Arial" charset="0"/>
                </a:rPr>
                <a:t>On Campus</a:t>
              </a:r>
            </a:p>
          </p:txBody>
        </p:sp>
        <p:sp>
          <p:nvSpPr>
            <p:cNvPr id="6" name="TextBox 15">
              <a:extLst>
                <a:ext uri="{FF2B5EF4-FFF2-40B4-BE49-F238E27FC236}">
                  <a16:creationId xmlns:a16="http://schemas.microsoft.com/office/drawing/2014/main" id="{10E87C12-E840-444E-B6A5-E70B40D72688}"/>
                </a:ext>
              </a:extLst>
            </p:cNvPr>
            <p:cNvSpPr txBox="1"/>
            <p:nvPr/>
          </p:nvSpPr>
          <p:spPr>
            <a:xfrm>
              <a:off x="5364481" y="1359491"/>
              <a:ext cx="1344078" cy="53462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rmAutofit fontScale="92500" lnSpcReduction="10000"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>
                  <a:latin typeface="Arial" charset="0"/>
                  <a:ea typeface="Arial" charset="0"/>
                  <a:cs typeface="Arial" charset="0"/>
                </a:rPr>
                <a:t>In Placement</a:t>
              </a:r>
            </a:p>
          </p:txBody>
        </p:sp>
      </p:grpSp>
      <p:sp>
        <p:nvSpPr>
          <p:cNvPr id="8" name="TextBox 2">
            <a:extLst>
              <a:ext uri="{FF2B5EF4-FFF2-40B4-BE49-F238E27FC236}">
                <a16:creationId xmlns:a16="http://schemas.microsoft.com/office/drawing/2014/main" id="{D78CDF15-DAD2-A28D-AE56-1AFB484B3A69}"/>
              </a:ext>
            </a:extLst>
          </p:cNvPr>
          <p:cNvSpPr txBox="1"/>
          <p:nvPr/>
        </p:nvSpPr>
        <p:spPr>
          <a:xfrm>
            <a:off x="10338488" y="1735566"/>
            <a:ext cx="19692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The final 4 weeks of placement, following half-term, teaching should mirror an 80% timetable, teaching across all subjects. </a:t>
            </a:r>
          </a:p>
        </p:txBody>
      </p:sp>
    </p:spTree>
    <p:extLst>
      <p:ext uri="{BB962C8B-B14F-4D97-AF65-F5344CB8AC3E}">
        <p14:creationId xmlns:p14="http://schemas.microsoft.com/office/powerpoint/2010/main" val="1390726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4B2B3A-3ABB-E2DD-1FAF-3EA8BF946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634087"/>
              </p:ext>
            </p:extLst>
          </p:nvPr>
        </p:nvGraphicFramePr>
        <p:xfrm>
          <a:off x="632460" y="419735"/>
          <a:ext cx="9574058" cy="3382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7691">
                  <a:extLst>
                    <a:ext uri="{9D8B030D-6E8A-4147-A177-3AD203B41FA5}">
                      <a16:colId xmlns:a16="http://schemas.microsoft.com/office/drawing/2014/main" val="1145015472"/>
                    </a:ext>
                  </a:extLst>
                </a:gridCol>
                <a:gridCol w="620129">
                  <a:extLst>
                    <a:ext uri="{9D8B030D-6E8A-4147-A177-3AD203B41FA5}">
                      <a16:colId xmlns:a16="http://schemas.microsoft.com/office/drawing/2014/main" val="3325742321"/>
                    </a:ext>
                  </a:extLst>
                </a:gridCol>
                <a:gridCol w="967350">
                  <a:extLst>
                    <a:ext uri="{9D8B030D-6E8A-4147-A177-3AD203B41FA5}">
                      <a16:colId xmlns:a16="http://schemas.microsoft.com/office/drawing/2014/main" val="2536807358"/>
                    </a:ext>
                  </a:extLst>
                </a:gridCol>
                <a:gridCol w="1557634">
                  <a:extLst>
                    <a:ext uri="{9D8B030D-6E8A-4147-A177-3AD203B41FA5}">
                      <a16:colId xmlns:a16="http://schemas.microsoft.com/office/drawing/2014/main" val="3332785170"/>
                    </a:ext>
                  </a:extLst>
                </a:gridCol>
                <a:gridCol w="2728616">
                  <a:extLst>
                    <a:ext uri="{9D8B030D-6E8A-4147-A177-3AD203B41FA5}">
                      <a16:colId xmlns:a16="http://schemas.microsoft.com/office/drawing/2014/main" val="3328815011"/>
                    </a:ext>
                  </a:extLst>
                </a:gridCol>
                <a:gridCol w="1006496">
                  <a:extLst>
                    <a:ext uri="{9D8B030D-6E8A-4147-A177-3AD203B41FA5}">
                      <a16:colId xmlns:a16="http://schemas.microsoft.com/office/drawing/2014/main" val="2798762977"/>
                    </a:ext>
                  </a:extLst>
                </a:gridCol>
                <a:gridCol w="1016142">
                  <a:extLst>
                    <a:ext uri="{9D8B030D-6E8A-4147-A177-3AD203B41FA5}">
                      <a16:colId xmlns:a16="http://schemas.microsoft.com/office/drawing/2014/main" val="4148072366"/>
                    </a:ext>
                  </a:extLst>
                </a:gridCol>
              </a:tblGrid>
              <a:tr h="89104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  <a:latin typeface="Arial"/>
                          <a:cs typeface="Arial"/>
                        </a:rPr>
                        <a:t> TU Semester Week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  <a:latin typeface="Arial"/>
                          <a:cs typeface="Arial"/>
                        </a:rPr>
                        <a:t>Minimum </a:t>
                      </a:r>
                      <a:r>
                        <a:rPr lang="en-GB" sz="1200" i="1" u="none" strike="noStrike" dirty="0">
                          <a:effectLst/>
                          <a:latin typeface="Arial"/>
                          <a:cs typeface="Arial"/>
                        </a:rPr>
                        <a:t>weekly</a:t>
                      </a:r>
                      <a:r>
                        <a:rPr lang="en-GB" sz="1200" u="none" strike="noStrike" dirty="0">
                          <a:effectLst/>
                          <a:latin typeface="Arial"/>
                          <a:cs typeface="Arial"/>
                        </a:rPr>
                        <a:t> Teaching hours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Observation and Tripartite Window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705168"/>
                  </a:ext>
                </a:extLst>
              </a:tr>
              <a:tr h="3564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30.03.26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Spring Break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027748"/>
                  </a:ext>
                </a:extLst>
              </a:tr>
              <a:tr h="3564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06/04/26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373985"/>
                  </a:ext>
                </a:extLst>
              </a:tr>
              <a:tr h="3564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13/04/26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446567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20.04.26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Study Day</a:t>
                      </a:r>
                    </a:p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GB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Teesside Campus – Tuesday, Thursday and Friday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445144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27/04/26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/>
                        </a:rPr>
                        <a:t>Study Day</a:t>
                      </a:r>
                    </a:p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GB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Teesside Campus – Tuesday, Thursday and Friday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966260"/>
                  </a:ext>
                </a:extLst>
              </a:tr>
              <a:tr h="280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04/05/26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   Assessment weeks – Students will be submitting module assessments</a:t>
                      </a:r>
                    </a:p>
                    <a:p>
                      <a:pPr algn="l"/>
                      <a:endParaRPr lang="en-GB"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984185"/>
                  </a:ext>
                </a:extLst>
              </a:tr>
              <a:tr h="28060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11/05/26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567888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8158CEC-810D-342E-8E84-D837C5B8C1ED}"/>
              </a:ext>
            </a:extLst>
          </p:cNvPr>
          <p:cNvGrpSpPr/>
          <p:nvPr/>
        </p:nvGrpSpPr>
        <p:grpSpPr>
          <a:xfrm>
            <a:off x="5682039" y="629466"/>
            <a:ext cx="2350662" cy="470359"/>
            <a:chOff x="3868003" y="1359491"/>
            <a:chExt cx="2840556" cy="534624"/>
          </a:xfrm>
        </p:grpSpPr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DE07564B-1AB9-7B7E-6C20-E64D81DD6BE1}"/>
                </a:ext>
              </a:extLst>
            </p:cNvPr>
            <p:cNvSpPr txBox="1"/>
            <p:nvPr/>
          </p:nvSpPr>
          <p:spPr>
            <a:xfrm>
              <a:off x="3868003" y="1359491"/>
              <a:ext cx="1344078" cy="534624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rmAutofit fontScale="92500"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>
                  <a:latin typeface="Arial" charset="0"/>
                  <a:ea typeface="Arial" charset="0"/>
                  <a:cs typeface="Arial" charset="0"/>
                </a:rPr>
                <a:t>On Campus</a:t>
              </a:r>
            </a:p>
          </p:txBody>
        </p:sp>
        <p:sp>
          <p:nvSpPr>
            <p:cNvPr id="7" name="TextBox 15">
              <a:extLst>
                <a:ext uri="{FF2B5EF4-FFF2-40B4-BE49-F238E27FC236}">
                  <a16:creationId xmlns:a16="http://schemas.microsoft.com/office/drawing/2014/main" id="{10E87C12-E840-444E-B6A5-E70B40D72688}"/>
                </a:ext>
              </a:extLst>
            </p:cNvPr>
            <p:cNvSpPr txBox="1"/>
            <p:nvPr/>
          </p:nvSpPr>
          <p:spPr>
            <a:xfrm>
              <a:off x="5364481" y="1359491"/>
              <a:ext cx="1344078" cy="53462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rmAutofit fontScale="92500" lnSpcReduction="10000"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 dirty="0">
                  <a:latin typeface="Arial" charset="0"/>
                  <a:ea typeface="Arial" charset="0"/>
                  <a:cs typeface="Arial" charset="0"/>
                </a:rPr>
                <a:t>In Placement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7522847"/>
      </p:ext>
    </p:extLst>
  </p:cSld>
  <p:clrMapOvr>
    <a:masterClrMapping/>
  </p:clrMapOvr>
</p:sld>
</file>

<file path=ppt/theme/theme1.xml><?xml version="1.0" encoding="utf-8"?>
<a:theme xmlns:a="http://schemas.openxmlformats.org/drawingml/2006/main" name="1_Content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ctr" anchorCtr="0">
        <a:normAutofit/>
      </a:bodyPr>
      <a:lstStyle>
        <a:defPPr>
          <a:defRPr sz="4000" b="1" dirty="0"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3C357FF7DD4047B71B85C0114DA162" ma:contentTypeVersion="14" ma:contentTypeDescription="Create a new document." ma:contentTypeScope="" ma:versionID="f68e75ad14ec6fcc3aaae4450787ba26">
  <xsd:schema xmlns:xsd="http://www.w3.org/2001/XMLSchema" xmlns:xs="http://www.w3.org/2001/XMLSchema" xmlns:p="http://schemas.microsoft.com/office/2006/metadata/properties" xmlns:ns2="6e71c09c-5719-4e88-af77-260581849004" xmlns:ns3="a9047faf-09f1-4d7c-9bec-25bb6565919b" targetNamespace="http://schemas.microsoft.com/office/2006/metadata/properties" ma:root="true" ma:fieldsID="15b942b90fc1b8139a46de89d0f4a953" ns2:_="" ns3:_="">
    <xsd:import namespace="6e71c09c-5719-4e88-af77-260581849004"/>
    <xsd:import namespace="a9047faf-09f1-4d7c-9bec-25bb656591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71c09c-5719-4e88-af77-260581849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3b4e7a9-4921-4884-8ec2-23d386fa8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47faf-09f1-4d7c-9bec-25bb6565919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4d1acff-6340-4758-80ff-ca5d83be1f22}" ma:internalName="TaxCatchAll" ma:showField="CatchAllData" ma:web="a9047faf-09f1-4d7c-9bec-25bb656591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047faf-09f1-4d7c-9bec-25bb6565919b" xsi:nil="true"/>
    <lcf76f155ced4ddcb4097134ff3c332f xmlns="6e71c09c-5719-4e88-af77-260581849004">
      <Terms xmlns="http://schemas.microsoft.com/office/infopath/2007/PartnerControls"/>
    </lcf76f155ced4ddcb4097134ff3c332f>
    <SharedWithUsers xmlns="a9047faf-09f1-4d7c-9bec-25bb6565919b">
      <UserInfo>
        <DisplayName>Leaper, Vikki</DisplayName>
        <AccountId>15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123065-FCCB-45D1-A2C2-3FFDDDAD3EF1}">
  <ds:schemaRefs>
    <ds:schemaRef ds:uri="6e71c09c-5719-4e88-af77-260581849004"/>
    <ds:schemaRef ds:uri="a9047faf-09f1-4d7c-9bec-25bb656591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CFCC1C4-9389-47E4-B69D-7B3C24E88ABA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a9047faf-09f1-4d7c-9bec-25bb6565919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6e71c09c-5719-4e88-af77-260581849004"/>
  </ds:schemaRefs>
</ds:datastoreItem>
</file>

<file path=customXml/itemProps3.xml><?xml version="1.0" encoding="utf-8"?>
<ds:datastoreItem xmlns:ds="http://schemas.openxmlformats.org/officeDocument/2006/customXml" ds:itemID="{CE233E14-5766-440D-9331-1F4C9538966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52af4ff-75cf-48be-9503-79741c0f580d}" enabled="1" method="Standard" siteId="{43d2115b-a55e-46b6-9df7-b03388ecfc6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850</Words>
  <Application>Microsoft Office PowerPoint</Application>
  <PresentationFormat>Widescreen</PresentationFormat>
  <Paragraphs>200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1_Content slide</vt:lpstr>
      <vt:lpstr>BA(Hons) Primary Education (with QTS)  Year 3</vt:lpstr>
      <vt:lpstr>PowerPoint Presentation</vt:lpstr>
      <vt:lpstr>Teaching Expectations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Walters, Rebecca</cp:lastModifiedBy>
  <cp:revision>21</cp:revision>
  <dcterms:created xsi:type="dcterms:W3CDTF">2017-07-13T14:47:43Z</dcterms:created>
  <dcterms:modified xsi:type="dcterms:W3CDTF">2025-06-24T10:36:49Z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0x010100073C357FF7DD4047B71B85C0114DA162</vt:lpwstr>
  </property>
  <property fmtid="{D5CDD505-2E9C-101B-9397-08002B2CF9AE}" pid="3" name="MediaServiceImageTags">
    <vt:lpwstr/>
  </property>
</Properties>
</file>