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4"/>
  </p:sldMasterIdLst>
  <p:notesMasterIdLst>
    <p:notesMasterId r:id="rId10"/>
  </p:notesMasterIdLst>
  <p:sldIdLst>
    <p:sldId id="257" r:id="rId5"/>
    <p:sldId id="302" r:id="rId6"/>
    <p:sldId id="301" r:id="rId7"/>
    <p:sldId id="303" r:id="rId8"/>
    <p:sldId id="297"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2583"/>
    <a:srgbClr val="FA06C6"/>
    <a:srgbClr val="66CCFF"/>
    <a:srgbClr val="F67F21"/>
    <a:srgbClr val="008CD2"/>
    <a:srgbClr val="7B704F"/>
    <a:srgbClr val="6C2686"/>
    <a:srgbClr val="0821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1429917-E160-4C0E-95B7-741E895992BF}" v="15" dt="2024-09-23T07:59:05.052"/>
    <p1510:client id="{64CD9A4A-2401-46D2-8697-1C42CB2CA4D2}" v="49" dt="2024-09-23T08:13:30.822"/>
    <p1510:client id="{78F06947-346B-42A3-86CD-C60CFDF93714}" v="18" dt="2024-09-23T07:58:04.564"/>
    <p1510:client id="{A3E1A5A2-2651-4A4B-AD7F-DFBCA0151DCE}" v="58" dt="2024-09-24T14:05:22.84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alters, Rebecca" userId="S::r.walters@tees.ac.uk::ce813adf-0c99-44df-8d46-a6c5c6e925fb" providerId="AD" clId="Web-{CF74F390-B03C-413B-9DBB-16D281097A2B}"/>
    <pc:docChg chg="modSld">
      <pc:chgData name="Walters, Rebecca" userId="S::r.walters@tees.ac.uk::ce813adf-0c99-44df-8d46-a6c5c6e925fb" providerId="AD" clId="Web-{CF74F390-B03C-413B-9DBB-16D281097A2B}" dt="2024-07-02T10:27:04.193" v="9"/>
      <pc:docMkLst>
        <pc:docMk/>
      </pc:docMkLst>
      <pc:sldChg chg="modSp">
        <pc:chgData name="Walters, Rebecca" userId="S::r.walters@tees.ac.uk::ce813adf-0c99-44df-8d46-a6c5c6e925fb" providerId="AD" clId="Web-{CF74F390-B03C-413B-9DBB-16D281097A2B}" dt="2024-07-02T10:27:04.193" v="9"/>
        <pc:sldMkLst>
          <pc:docMk/>
          <pc:sldMk cId="3698010300" sldId="302"/>
        </pc:sldMkLst>
        <pc:graphicFrameChg chg="mod modGraphic">
          <ac:chgData name="Walters, Rebecca" userId="S::r.walters@tees.ac.uk::ce813adf-0c99-44df-8d46-a6c5c6e925fb" providerId="AD" clId="Web-{CF74F390-B03C-413B-9DBB-16D281097A2B}" dt="2024-07-02T10:27:04.193" v="9"/>
          <ac:graphicFrameMkLst>
            <pc:docMk/>
            <pc:sldMk cId="3698010300" sldId="302"/>
            <ac:graphicFrameMk id="2" creationId="{0F7698EF-CB07-493A-73DE-E309ABF5C546}"/>
          </ac:graphicFrameMkLst>
        </pc:graphicFrameChg>
      </pc:sldChg>
    </pc:docChg>
  </pc:docChgLst>
  <pc:docChgLst>
    <pc:chgData name="Walters, Rebecca" userId="ce813adf-0c99-44df-8d46-a6c5c6e925fb" providerId="ADAL" clId="{104589A9-0BD0-4093-B240-1C2B676D4A26}"/>
    <pc:docChg chg="custSel addSld modSld">
      <pc:chgData name="Walters, Rebecca" userId="ce813adf-0c99-44df-8d46-a6c5c6e925fb" providerId="ADAL" clId="{104589A9-0BD0-4093-B240-1C2B676D4A26}" dt="2024-07-31T10:41:17.375" v="1067" actId="207"/>
      <pc:docMkLst>
        <pc:docMk/>
      </pc:docMkLst>
      <pc:sldChg chg="modSp mod">
        <pc:chgData name="Walters, Rebecca" userId="ce813adf-0c99-44df-8d46-a6c5c6e925fb" providerId="ADAL" clId="{104589A9-0BD0-4093-B240-1C2B676D4A26}" dt="2024-07-31T10:41:17.375" v="1067" actId="207"/>
        <pc:sldMkLst>
          <pc:docMk/>
          <pc:sldMk cId="1390726316" sldId="297"/>
        </pc:sldMkLst>
        <pc:graphicFrameChg chg="mod modGraphic">
          <ac:chgData name="Walters, Rebecca" userId="ce813adf-0c99-44df-8d46-a6c5c6e925fb" providerId="ADAL" clId="{104589A9-0BD0-4093-B240-1C2B676D4A26}" dt="2024-07-31T10:41:17.375" v="1067" actId="207"/>
          <ac:graphicFrameMkLst>
            <pc:docMk/>
            <pc:sldMk cId="1390726316" sldId="297"/>
            <ac:graphicFrameMk id="2" creationId="{97FED3D6-CC63-4FA0-58FB-2C49653DD793}"/>
          </ac:graphicFrameMkLst>
        </pc:graphicFrameChg>
      </pc:sldChg>
      <pc:sldChg chg="modSp add mod">
        <pc:chgData name="Walters, Rebecca" userId="ce813adf-0c99-44df-8d46-a6c5c6e925fb" providerId="ADAL" clId="{104589A9-0BD0-4093-B240-1C2B676D4A26}" dt="2024-07-31T10:35:55.062" v="1026" actId="20577"/>
        <pc:sldMkLst>
          <pc:docMk/>
          <pc:sldMk cId="3659880658" sldId="301"/>
        </pc:sldMkLst>
        <pc:spChg chg="mod">
          <ac:chgData name="Walters, Rebecca" userId="ce813adf-0c99-44df-8d46-a6c5c6e925fb" providerId="ADAL" clId="{104589A9-0BD0-4093-B240-1C2B676D4A26}" dt="2024-07-31T10:35:55.062" v="1026" actId="20577"/>
          <ac:spMkLst>
            <pc:docMk/>
            <pc:sldMk cId="3659880658" sldId="301"/>
            <ac:spMk id="3" creationId="{911C397A-3C54-C2CB-D621-59A3BA88FE91}"/>
          </ac:spMkLst>
        </pc:spChg>
      </pc:sldChg>
      <pc:sldChg chg="modSp mod">
        <pc:chgData name="Walters, Rebecca" userId="ce813adf-0c99-44df-8d46-a6c5c6e925fb" providerId="ADAL" clId="{104589A9-0BD0-4093-B240-1C2B676D4A26}" dt="2024-07-29T13:33:38.595" v="197" actId="113"/>
        <pc:sldMkLst>
          <pc:docMk/>
          <pc:sldMk cId="3698010300" sldId="302"/>
        </pc:sldMkLst>
        <pc:graphicFrameChg chg="modGraphic">
          <ac:chgData name="Walters, Rebecca" userId="ce813adf-0c99-44df-8d46-a6c5c6e925fb" providerId="ADAL" clId="{104589A9-0BD0-4093-B240-1C2B676D4A26}" dt="2024-07-29T13:33:38.595" v="197" actId="113"/>
          <ac:graphicFrameMkLst>
            <pc:docMk/>
            <pc:sldMk cId="3698010300" sldId="302"/>
            <ac:graphicFrameMk id="2" creationId="{0F7698EF-CB07-493A-73DE-E309ABF5C546}"/>
          </ac:graphicFrameMkLst>
        </pc:graphicFrameChg>
      </pc:sldChg>
      <pc:sldChg chg="modSp mod">
        <pc:chgData name="Walters, Rebecca" userId="ce813adf-0c99-44df-8d46-a6c5c6e925fb" providerId="ADAL" clId="{104589A9-0BD0-4093-B240-1C2B676D4A26}" dt="2024-07-31T10:36:25.612" v="1049" actId="20577"/>
        <pc:sldMkLst>
          <pc:docMk/>
          <pc:sldMk cId="1356028232" sldId="303"/>
        </pc:sldMkLst>
        <pc:graphicFrameChg chg="mod modGraphic">
          <ac:chgData name="Walters, Rebecca" userId="ce813adf-0c99-44df-8d46-a6c5c6e925fb" providerId="ADAL" clId="{104589A9-0BD0-4093-B240-1C2B676D4A26}" dt="2024-07-31T10:36:25.612" v="1049" actId="20577"/>
          <ac:graphicFrameMkLst>
            <pc:docMk/>
            <pc:sldMk cId="1356028232" sldId="303"/>
            <ac:graphicFrameMk id="8" creationId="{742D9CD5-89D3-C4BF-227F-36B923854CEB}"/>
          </ac:graphicFrameMkLst>
        </pc:graphicFrameChg>
      </pc:sldChg>
    </pc:docChg>
  </pc:docChgLst>
  <pc:docChgLst>
    <pc:chgData name="Walters, Rebecca" userId="S::r.walters@tees.ac.uk::ce813adf-0c99-44df-8d46-a6c5c6e925fb" providerId="AD" clId="Web-{8A54DFBE-2AB1-42E9-9869-C4AD766C04FF}"/>
    <pc:docChg chg="modSld">
      <pc:chgData name="Walters, Rebecca" userId="S::r.walters@tees.ac.uk::ce813adf-0c99-44df-8d46-a6c5c6e925fb" providerId="AD" clId="Web-{8A54DFBE-2AB1-42E9-9869-C4AD766C04FF}" dt="2024-07-31T10:48:12.592" v="249"/>
      <pc:docMkLst>
        <pc:docMk/>
      </pc:docMkLst>
      <pc:sldChg chg="modSp">
        <pc:chgData name="Walters, Rebecca" userId="S::r.walters@tees.ac.uk::ce813adf-0c99-44df-8d46-a6c5c6e925fb" providerId="AD" clId="Web-{8A54DFBE-2AB1-42E9-9869-C4AD766C04FF}" dt="2024-07-31T10:48:12.592" v="249"/>
        <pc:sldMkLst>
          <pc:docMk/>
          <pc:sldMk cId="3698010300" sldId="302"/>
        </pc:sldMkLst>
        <pc:graphicFrameChg chg="mod modGraphic">
          <ac:chgData name="Walters, Rebecca" userId="S::r.walters@tees.ac.uk::ce813adf-0c99-44df-8d46-a6c5c6e925fb" providerId="AD" clId="Web-{8A54DFBE-2AB1-42E9-9869-C4AD766C04FF}" dt="2024-07-31T10:48:12.592" v="249"/>
          <ac:graphicFrameMkLst>
            <pc:docMk/>
            <pc:sldMk cId="3698010300" sldId="302"/>
            <ac:graphicFrameMk id="2" creationId="{0F7698EF-CB07-493A-73DE-E309ABF5C546}"/>
          </ac:graphicFrameMkLst>
        </pc:graphicFrameChg>
      </pc:sldChg>
    </pc:docChg>
  </pc:docChgLst>
  <pc:docChgLst>
    <pc:chgData name="Leaper, Vikki" userId="S::v.leaper@tees.ac.uk::6f3c5176-d87c-4634-bc12-d96a6524f95d" providerId="AD" clId="Web-{64CD9A4A-2401-46D2-8697-1C42CB2CA4D2}"/>
    <pc:docChg chg="modSld">
      <pc:chgData name="Leaper, Vikki" userId="S::v.leaper@tees.ac.uk::6f3c5176-d87c-4634-bc12-d96a6524f95d" providerId="AD" clId="Web-{64CD9A4A-2401-46D2-8697-1C42CB2CA4D2}" dt="2024-09-23T08:13:30.822" v="34" actId="20577"/>
      <pc:docMkLst>
        <pc:docMk/>
      </pc:docMkLst>
      <pc:sldChg chg="modSp">
        <pc:chgData name="Leaper, Vikki" userId="S::v.leaper@tees.ac.uk::6f3c5176-d87c-4634-bc12-d96a6524f95d" providerId="AD" clId="Web-{64CD9A4A-2401-46D2-8697-1C42CB2CA4D2}" dt="2024-09-23T08:13:30.822" v="34" actId="20577"/>
        <pc:sldMkLst>
          <pc:docMk/>
          <pc:sldMk cId="3659880658" sldId="301"/>
        </pc:sldMkLst>
        <pc:spChg chg="mod">
          <ac:chgData name="Leaper, Vikki" userId="S::v.leaper@tees.ac.uk::6f3c5176-d87c-4634-bc12-d96a6524f95d" providerId="AD" clId="Web-{64CD9A4A-2401-46D2-8697-1C42CB2CA4D2}" dt="2024-09-23T08:13:30.822" v="34" actId="20577"/>
          <ac:spMkLst>
            <pc:docMk/>
            <pc:sldMk cId="3659880658" sldId="301"/>
            <ac:spMk id="3" creationId="{911C397A-3C54-C2CB-D621-59A3BA88FE91}"/>
          </ac:spMkLst>
        </pc:spChg>
      </pc:sldChg>
      <pc:sldChg chg="modSp">
        <pc:chgData name="Leaper, Vikki" userId="S::v.leaper@tees.ac.uk::6f3c5176-d87c-4634-bc12-d96a6524f95d" providerId="AD" clId="Web-{64CD9A4A-2401-46D2-8697-1C42CB2CA4D2}" dt="2024-09-23T08:12:47.320" v="26" actId="20577"/>
        <pc:sldMkLst>
          <pc:docMk/>
          <pc:sldMk cId="3698010300" sldId="302"/>
        </pc:sldMkLst>
        <pc:spChg chg="mod">
          <ac:chgData name="Leaper, Vikki" userId="S::v.leaper@tees.ac.uk::6f3c5176-d87c-4634-bc12-d96a6524f95d" providerId="AD" clId="Web-{64CD9A4A-2401-46D2-8697-1C42CB2CA4D2}" dt="2024-09-23T08:12:47.320" v="26" actId="20577"/>
          <ac:spMkLst>
            <pc:docMk/>
            <pc:sldMk cId="3698010300" sldId="302"/>
            <ac:spMk id="4" creationId="{65DD2048-CD61-4B1E-A40D-EA485BA41ABB}"/>
          </ac:spMkLst>
        </pc:spChg>
        <pc:spChg chg="mod">
          <ac:chgData name="Leaper, Vikki" userId="S::v.leaper@tees.ac.uk::6f3c5176-d87c-4634-bc12-d96a6524f95d" providerId="AD" clId="Web-{64CD9A4A-2401-46D2-8697-1C42CB2CA4D2}" dt="2024-09-23T08:08:54.796" v="2" actId="20577"/>
          <ac:spMkLst>
            <pc:docMk/>
            <pc:sldMk cId="3698010300" sldId="302"/>
            <ac:spMk id="7" creationId="{2EE0FAEB-702D-F596-9D98-0466C3F901B3}"/>
          </ac:spMkLst>
        </pc:spChg>
        <pc:graphicFrameChg chg="mod modGraphic">
          <ac:chgData name="Leaper, Vikki" userId="S::v.leaper@tees.ac.uk::6f3c5176-d87c-4634-bc12-d96a6524f95d" providerId="AD" clId="Web-{64CD9A4A-2401-46D2-8697-1C42CB2CA4D2}" dt="2024-09-23T08:09:00.203" v="14"/>
          <ac:graphicFrameMkLst>
            <pc:docMk/>
            <pc:sldMk cId="3698010300" sldId="302"/>
            <ac:graphicFrameMk id="2" creationId="{0F7698EF-CB07-493A-73DE-E309ABF5C546}"/>
          </ac:graphicFrameMkLst>
        </pc:graphicFrameChg>
      </pc:sldChg>
    </pc:docChg>
  </pc:docChgLst>
  <pc:docChgLst>
    <pc:chgData name="Walters, Rebecca" userId="ce813adf-0c99-44df-8d46-a6c5c6e925fb" providerId="ADAL" clId="{02B9DBB5-78BA-4FE8-BF5C-E3ACC8B363FD}"/>
    <pc:docChg chg="custSel addSld delSld modSld">
      <pc:chgData name="Walters, Rebecca" userId="ce813adf-0c99-44df-8d46-a6c5c6e925fb" providerId="ADAL" clId="{02B9DBB5-78BA-4FE8-BF5C-E3ACC8B363FD}" dt="2024-07-02T10:35:01.169" v="47"/>
      <pc:docMkLst>
        <pc:docMk/>
      </pc:docMkLst>
      <pc:sldChg chg="addSp modSp mod chgLayout">
        <pc:chgData name="Walters, Rebecca" userId="ce813adf-0c99-44df-8d46-a6c5c6e925fb" providerId="ADAL" clId="{02B9DBB5-78BA-4FE8-BF5C-E3ACC8B363FD}" dt="2024-07-02T10:32:58.041" v="41" actId="167"/>
        <pc:sldMkLst>
          <pc:docMk/>
          <pc:sldMk cId="1390726316" sldId="297"/>
        </pc:sldMkLst>
        <pc:spChg chg="add mod ord">
          <ac:chgData name="Walters, Rebecca" userId="ce813adf-0c99-44df-8d46-a6c5c6e925fb" providerId="ADAL" clId="{02B9DBB5-78BA-4FE8-BF5C-E3ACC8B363FD}" dt="2024-07-02T10:32:58.041" v="41" actId="167"/>
          <ac:spMkLst>
            <pc:docMk/>
            <pc:sldMk cId="1390726316" sldId="297"/>
            <ac:spMk id="3" creationId="{ED8E46CA-45E4-5E0A-4263-251E32F46B1A}"/>
          </ac:spMkLst>
        </pc:spChg>
        <pc:graphicFrameChg chg="mod modGraphic">
          <ac:chgData name="Walters, Rebecca" userId="ce813adf-0c99-44df-8d46-a6c5c6e925fb" providerId="ADAL" clId="{02B9DBB5-78BA-4FE8-BF5C-E3ACC8B363FD}" dt="2024-07-02T10:32:53.704" v="40" actId="1076"/>
          <ac:graphicFrameMkLst>
            <pc:docMk/>
            <pc:sldMk cId="1390726316" sldId="297"/>
            <ac:graphicFrameMk id="2" creationId="{97FED3D6-CC63-4FA0-58FB-2C49653DD793}"/>
          </ac:graphicFrameMkLst>
        </pc:graphicFrameChg>
      </pc:sldChg>
      <pc:sldChg chg="addSp delSp modSp mod">
        <pc:chgData name="Walters, Rebecca" userId="ce813adf-0c99-44df-8d46-a6c5c6e925fb" providerId="ADAL" clId="{02B9DBB5-78BA-4FE8-BF5C-E3ACC8B363FD}" dt="2024-07-02T10:35:01.169" v="47"/>
        <pc:sldMkLst>
          <pc:docMk/>
          <pc:sldMk cId="1356028232" sldId="303"/>
        </pc:sldMkLst>
        <pc:spChg chg="add mod">
          <ac:chgData name="Walters, Rebecca" userId="ce813adf-0c99-44df-8d46-a6c5c6e925fb" providerId="ADAL" clId="{02B9DBB5-78BA-4FE8-BF5C-E3ACC8B363FD}" dt="2024-07-02T10:34:58.690" v="46" actId="208"/>
          <ac:spMkLst>
            <pc:docMk/>
            <pc:sldMk cId="1356028232" sldId="303"/>
            <ac:spMk id="7" creationId="{6DC748B5-A315-4925-D61F-CBD895325C0F}"/>
          </ac:spMkLst>
        </pc:spChg>
        <pc:graphicFrameChg chg="del modGraphic">
          <ac:chgData name="Walters, Rebecca" userId="ce813adf-0c99-44df-8d46-a6c5c6e925fb" providerId="ADAL" clId="{02B9DBB5-78BA-4FE8-BF5C-E3ACC8B363FD}" dt="2024-07-02T10:34:44.158" v="42" actId="21"/>
          <ac:graphicFrameMkLst>
            <pc:docMk/>
            <pc:sldMk cId="1356028232" sldId="303"/>
            <ac:graphicFrameMk id="3" creationId="{C727E50E-37EC-F9F5-2F0A-4498936862F3}"/>
          </ac:graphicFrameMkLst>
        </pc:graphicFrameChg>
        <pc:graphicFrameChg chg="add mod">
          <ac:chgData name="Walters, Rebecca" userId="ce813adf-0c99-44df-8d46-a6c5c6e925fb" providerId="ADAL" clId="{02B9DBB5-78BA-4FE8-BF5C-E3ACC8B363FD}" dt="2024-07-02T10:35:01.169" v="47"/>
          <ac:graphicFrameMkLst>
            <pc:docMk/>
            <pc:sldMk cId="1356028232" sldId="303"/>
            <ac:graphicFrameMk id="8" creationId="{742D9CD5-89D3-C4BF-227F-36B923854CEB}"/>
          </ac:graphicFrameMkLst>
        </pc:graphicFrameChg>
      </pc:sldChg>
      <pc:sldChg chg="modSp add del mod">
        <pc:chgData name="Walters, Rebecca" userId="ce813adf-0c99-44df-8d46-a6c5c6e925fb" providerId="ADAL" clId="{02B9DBB5-78BA-4FE8-BF5C-E3ACC8B363FD}" dt="2024-07-02T10:25:31.691" v="6" actId="47"/>
        <pc:sldMkLst>
          <pc:docMk/>
          <pc:sldMk cId="3660709288" sldId="304"/>
        </pc:sldMkLst>
        <pc:graphicFrameChg chg="modGraphic">
          <ac:chgData name="Walters, Rebecca" userId="ce813adf-0c99-44df-8d46-a6c5c6e925fb" providerId="ADAL" clId="{02B9DBB5-78BA-4FE8-BF5C-E3ACC8B363FD}" dt="2024-06-28T13:48:43.904" v="5" actId="20577"/>
          <ac:graphicFrameMkLst>
            <pc:docMk/>
            <pc:sldMk cId="3660709288" sldId="304"/>
            <ac:graphicFrameMk id="6" creationId="{3AAC41FA-47AE-4CCC-FBA8-747919703519}"/>
          </ac:graphicFrameMkLst>
        </pc:graphicFrameChg>
      </pc:sldChg>
    </pc:docChg>
  </pc:docChgLst>
  <pc:docChgLst>
    <pc:chgData clId="Web-{CF74F390-B03C-413B-9DBB-16D281097A2B}"/>
    <pc:docChg chg="modSld">
      <pc:chgData name="" userId="" providerId="" clId="Web-{CF74F390-B03C-413B-9DBB-16D281097A2B}" dt="2024-07-02T10:25:21.440" v="3"/>
      <pc:docMkLst>
        <pc:docMk/>
      </pc:docMkLst>
      <pc:sldChg chg="modSp">
        <pc:chgData name="" userId="" providerId="" clId="Web-{CF74F390-B03C-413B-9DBB-16D281097A2B}" dt="2024-07-02T10:25:21.440" v="3"/>
        <pc:sldMkLst>
          <pc:docMk/>
          <pc:sldMk cId="3698010300" sldId="302"/>
        </pc:sldMkLst>
        <pc:graphicFrameChg chg="mod modGraphic">
          <ac:chgData name="" userId="" providerId="" clId="Web-{CF74F390-B03C-413B-9DBB-16D281097A2B}" dt="2024-07-02T10:25:21.440" v="3"/>
          <ac:graphicFrameMkLst>
            <pc:docMk/>
            <pc:sldMk cId="3698010300" sldId="302"/>
            <ac:graphicFrameMk id="2" creationId="{0F7698EF-CB07-493A-73DE-E309ABF5C546}"/>
          </ac:graphicFrameMkLst>
        </pc:graphicFrameChg>
      </pc:sldChg>
    </pc:docChg>
  </pc:docChgLst>
  <pc:docChgLst>
    <pc:chgData name="Walters, Rebecca" userId="ce813adf-0c99-44df-8d46-a6c5c6e925fb" providerId="ADAL" clId="{41397544-56B3-48DE-ADCF-2A1B42FF681B}"/>
    <pc:docChg chg="custSel modSld">
      <pc:chgData name="Walters, Rebecca" userId="ce813adf-0c99-44df-8d46-a6c5c6e925fb" providerId="ADAL" clId="{41397544-56B3-48DE-ADCF-2A1B42FF681B}" dt="2024-09-03T14:36:17.103" v="0" actId="207"/>
      <pc:docMkLst>
        <pc:docMk/>
      </pc:docMkLst>
      <pc:sldChg chg="modSp mod">
        <pc:chgData name="Walters, Rebecca" userId="ce813adf-0c99-44df-8d46-a6c5c6e925fb" providerId="ADAL" clId="{41397544-56B3-48DE-ADCF-2A1B42FF681B}" dt="2024-09-03T14:36:17.103" v="0" actId="207"/>
        <pc:sldMkLst>
          <pc:docMk/>
          <pc:sldMk cId="3698010300" sldId="302"/>
        </pc:sldMkLst>
        <pc:graphicFrameChg chg="modGraphic">
          <ac:chgData name="Walters, Rebecca" userId="ce813adf-0c99-44df-8d46-a6c5c6e925fb" providerId="ADAL" clId="{41397544-56B3-48DE-ADCF-2A1B42FF681B}" dt="2024-09-03T14:36:17.103" v="0" actId="207"/>
          <ac:graphicFrameMkLst>
            <pc:docMk/>
            <pc:sldMk cId="3698010300" sldId="302"/>
            <ac:graphicFrameMk id="2" creationId="{0F7698EF-CB07-493A-73DE-E309ABF5C546}"/>
          </ac:graphicFrameMkLst>
        </pc:graphicFrameChg>
      </pc:sldChg>
    </pc:docChg>
  </pc:docChgLst>
  <pc:docChgLst>
    <pc:chgData name="Walters, Rebecca" userId="ce813adf-0c99-44df-8d46-a6c5c6e925fb" providerId="ADAL" clId="{135A5FE0-2D71-4294-9C40-80D8174C9534}"/>
    <pc:docChg chg="custSel modSld">
      <pc:chgData name="Walters, Rebecca" userId="ce813adf-0c99-44df-8d46-a6c5c6e925fb" providerId="ADAL" clId="{135A5FE0-2D71-4294-9C40-80D8174C9534}" dt="2024-07-30T10:51:52.336" v="15" actId="20577"/>
      <pc:docMkLst>
        <pc:docMk/>
      </pc:docMkLst>
      <pc:sldChg chg="modSp mod">
        <pc:chgData name="Walters, Rebecca" userId="ce813adf-0c99-44df-8d46-a6c5c6e925fb" providerId="ADAL" clId="{135A5FE0-2D71-4294-9C40-80D8174C9534}" dt="2024-07-30T10:51:52.336" v="15" actId="20577"/>
        <pc:sldMkLst>
          <pc:docMk/>
          <pc:sldMk cId="3698010300" sldId="302"/>
        </pc:sldMkLst>
        <pc:graphicFrameChg chg="modGraphic">
          <ac:chgData name="Walters, Rebecca" userId="ce813adf-0c99-44df-8d46-a6c5c6e925fb" providerId="ADAL" clId="{135A5FE0-2D71-4294-9C40-80D8174C9534}" dt="2024-07-30T10:51:52.336" v="15" actId="20577"/>
          <ac:graphicFrameMkLst>
            <pc:docMk/>
            <pc:sldMk cId="3698010300" sldId="302"/>
            <ac:graphicFrameMk id="2" creationId="{0F7698EF-CB07-493A-73DE-E309ABF5C546}"/>
          </ac:graphicFrameMkLst>
        </pc:graphicFrameChg>
      </pc:sldChg>
      <pc:sldChg chg="modSp mod">
        <pc:chgData name="Walters, Rebecca" userId="ce813adf-0c99-44df-8d46-a6c5c6e925fb" providerId="ADAL" clId="{135A5FE0-2D71-4294-9C40-80D8174C9534}" dt="2024-07-30T10:47:48.972" v="13" actId="2084"/>
        <pc:sldMkLst>
          <pc:docMk/>
          <pc:sldMk cId="1356028232" sldId="303"/>
        </pc:sldMkLst>
        <pc:graphicFrameChg chg="modGraphic">
          <ac:chgData name="Walters, Rebecca" userId="ce813adf-0c99-44df-8d46-a6c5c6e925fb" providerId="ADAL" clId="{135A5FE0-2D71-4294-9C40-80D8174C9534}" dt="2024-07-30T10:47:48.972" v="13" actId="2084"/>
          <ac:graphicFrameMkLst>
            <pc:docMk/>
            <pc:sldMk cId="1356028232" sldId="303"/>
            <ac:graphicFrameMk id="8" creationId="{742D9CD5-89D3-C4BF-227F-36B923854CEB}"/>
          </ac:graphicFrameMkLst>
        </pc:graphicFrameChg>
      </pc:sldChg>
    </pc:docChg>
  </pc:docChgLst>
  <pc:docChgLst>
    <pc:chgData name="Leaper, Vikki" userId="S::v.leaper@tees.ac.uk::6f3c5176-d87c-4634-bc12-d96a6524f95d" providerId="AD" clId="Web-{A3E1A5A2-2651-4A4B-AD7F-DFBCA0151DCE}"/>
    <pc:docChg chg="modSld">
      <pc:chgData name="Leaper, Vikki" userId="S::v.leaper@tees.ac.uk::6f3c5176-d87c-4634-bc12-d96a6524f95d" providerId="AD" clId="Web-{A3E1A5A2-2651-4A4B-AD7F-DFBCA0151DCE}" dt="2024-09-24T14:05:22.840" v="4" actId="1076"/>
      <pc:docMkLst>
        <pc:docMk/>
      </pc:docMkLst>
      <pc:sldChg chg="modSp">
        <pc:chgData name="Leaper, Vikki" userId="S::v.leaper@tees.ac.uk::6f3c5176-d87c-4634-bc12-d96a6524f95d" providerId="AD" clId="Web-{A3E1A5A2-2651-4A4B-AD7F-DFBCA0151DCE}" dt="2024-09-24T14:05:22.840" v="4" actId="1076"/>
        <pc:sldMkLst>
          <pc:docMk/>
          <pc:sldMk cId="1390726316" sldId="297"/>
        </pc:sldMkLst>
        <pc:graphicFrameChg chg="mod modGraphic">
          <ac:chgData name="Leaper, Vikki" userId="S::v.leaper@tees.ac.uk::6f3c5176-d87c-4634-bc12-d96a6524f95d" providerId="AD" clId="Web-{A3E1A5A2-2651-4A4B-AD7F-DFBCA0151DCE}" dt="2024-09-24T14:05:22.840" v="4" actId="1076"/>
          <ac:graphicFrameMkLst>
            <pc:docMk/>
            <pc:sldMk cId="1390726316" sldId="297"/>
            <ac:graphicFrameMk id="2" creationId="{97FED3D6-CC63-4FA0-58FB-2C49653DD793}"/>
          </ac:graphicFrameMkLst>
        </pc:graphicFrameChg>
      </pc:sldChg>
    </pc:docChg>
  </pc:docChgLst>
  <pc:docChgLst>
    <pc:chgData name="Leaper, Vikki" userId="S::v.leaper@tees.ac.uk::6f3c5176-d87c-4634-bc12-d96a6524f95d" providerId="AD" clId="Web-{78F06947-346B-42A3-86CD-C60CFDF93714}"/>
    <pc:docChg chg="modSld">
      <pc:chgData name="Leaper, Vikki" userId="S::v.leaper@tees.ac.uk::6f3c5176-d87c-4634-bc12-d96a6524f95d" providerId="AD" clId="Web-{78F06947-346B-42A3-86CD-C60CFDF93714}" dt="2024-09-23T07:57:56.095" v="7"/>
      <pc:docMkLst>
        <pc:docMk/>
      </pc:docMkLst>
      <pc:sldChg chg="modSp">
        <pc:chgData name="Leaper, Vikki" userId="S::v.leaper@tees.ac.uk::6f3c5176-d87c-4634-bc12-d96a6524f95d" providerId="AD" clId="Web-{78F06947-346B-42A3-86CD-C60CFDF93714}" dt="2024-09-23T07:57:56.095" v="7"/>
        <pc:sldMkLst>
          <pc:docMk/>
          <pc:sldMk cId="3698010300" sldId="302"/>
        </pc:sldMkLst>
        <pc:graphicFrameChg chg="mod modGraphic">
          <ac:chgData name="Leaper, Vikki" userId="S::v.leaper@tees.ac.uk::6f3c5176-d87c-4634-bc12-d96a6524f95d" providerId="AD" clId="Web-{78F06947-346B-42A3-86CD-C60CFDF93714}" dt="2024-09-23T07:57:56.095" v="7"/>
          <ac:graphicFrameMkLst>
            <pc:docMk/>
            <pc:sldMk cId="3698010300" sldId="302"/>
            <ac:graphicFrameMk id="2" creationId="{0F7698EF-CB07-493A-73DE-E309ABF5C546}"/>
          </ac:graphicFrameMkLst>
        </pc:graphicFrameChg>
      </pc:sldChg>
    </pc:docChg>
  </pc:docChgLst>
  <pc:docChgLst>
    <pc:chgData name="Leaper, Vikki" userId="S::v.leaper@tees.ac.uk::6f3c5176-d87c-4634-bc12-d96a6524f95d" providerId="AD" clId="Web-{31429917-E160-4C0E-95B7-741E895992BF}"/>
    <pc:docChg chg="modSld">
      <pc:chgData name="Leaper, Vikki" userId="S::v.leaper@tees.ac.uk::6f3c5176-d87c-4634-bc12-d96a6524f95d" providerId="AD" clId="Web-{31429917-E160-4C0E-95B7-741E895992BF}" dt="2024-09-23T07:58:57.458" v="11"/>
      <pc:docMkLst>
        <pc:docMk/>
      </pc:docMkLst>
      <pc:sldChg chg="modSp">
        <pc:chgData name="Leaper, Vikki" userId="S::v.leaper@tees.ac.uk::6f3c5176-d87c-4634-bc12-d96a6524f95d" providerId="AD" clId="Web-{31429917-E160-4C0E-95B7-741E895992BF}" dt="2024-09-23T07:58:57.458" v="11"/>
        <pc:sldMkLst>
          <pc:docMk/>
          <pc:sldMk cId="3698010300" sldId="302"/>
        </pc:sldMkLst>
        <pc:graphicFrameChg chg="mod modGraphic">
          <ac:chgData name="Leaper, Vikki" userId="S::v.leaper@tees.ac.uk::6f3c5176-d87c-4634-bc12-d96a6524f95d" providerId="AD" clId="Web-{31429917-E160-4C0E-95B7-741E895992BF}" dt="2024-09-23T07:58:57.458" v="11"/>
          <ac:graphicFrameMkLst>
            <pc:docMk/>
            <pc:sldMk cId="3698010300" sldId="302"/>
            <ac:graphicFrameMk id="2" creationId="{0F7698EF-CB07-493A-73DE-E309ABF5C546}"/>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E54A33-1090-EC4D-8812-6652BA304414}" type="datetimeFigureOut">
              <a:rPr lang="en-US" smtClean="0"/>
              <a:t>9/24/2024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C9DF67-0900-1547-96D2-E921F3F76B03}" type="slidenum">
              <a:rPr lang="en-US" smtClean="0"/>
              <a:t>‹#›</a:t>
            </a:fld>
            <a:endParaRPr lang="en-US"/>
          </a:p>
        </p:txBody>
      </p:sp>
    </p:spTree>
    <p:extLst>
      <p:ext uri="{BB962C8B-B14F-4D97-AF65-F5344CB8AC3E}">
        <p14:creationId xmlns:p14="http://schemas.microsoft.com/office/powerpoint/2010/main" val="506433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Slide">
    <p:spTree>
      <p:nvGrpSpPr>
        <p:cNvPr id="1" name=""/>
        <p:cNvGrpSpPr/>
        <p:nvPr/>
      </p:nvGrpSpPr>
      <p:grpSpPr>
        <a:xfrm>
          <a:off x="0" y="0"/>
          <a:ext cx="0" cy="0"/>
          <a:chOff x="0" y="0"/>
          <a:chExt cx="0" cy="0"/>
        </a:xfrm>
      </p:grpSpPr>
      <p:sp>
        <p:nvSpPr>
          <p:cNvPr id="6" name="TextBox 5"/>
          <p:cNvSpPr txBox="1"/>
          <p:nvPr userDrawn="1"/>
        </p:nvSpPr>
        <p:spPr>
          <a:xfrm>
            <a:off x="6188149" y="3349256"/>
            <a:ext cx="914400" cy="914400"/>
          </a:xfrm>
          <a:prstGeom prst="rect">
            <a:avLst/>
          </a:prstGeom>
        </p:spPr>
        <p:txBody>
          <a:bodyPr wrap="none" rtlCol="0" anchor="ctr" anchorCtr="0">
            <a:normAutofit/>
          </a:bodyPr>
          <a:lstStyle/>
          <a:p>
            <a:endParaRPr lang="en-US" sz="4000" b="1">
              <a:latin typeface="Arial" charset="0"/>
              <a:ea typeface="Arial" charset="0"/>
              <a:cs typeface="Arial" charset="0"/>
            </a:endParaRPr>
          </a:p>
        </p:txBody>
      </p:sp>
      <p:sp>
        <p:nvSpPr>
          <p:cNvPr id="7" name="Title 1"/>
          <p:cNvSpPr>
            <a:spLocks noGrp="1"/>
          </p:cNvSpPr>
          <p:nvPr>
            <p:ph type="ctrTitle" hasCustomPrompt="1"/>
          </p:nvPr>
        </p:nvSpPr>
        <p:spPr>
          <a:xfrm>
            <a:off x="327991" y="327830"/>
            <a:ext cx="11536018" cy="734864"/>
          </a:xfrm>
          <a:prstGeom prst="rect">
            <a:avLst/>
          </a:prstGeom>
        </p:spPr>
        <p:txBody>
          <a:bodyPr anchor="b"/>
          <a:lstStyle>
            <a:lvl1pPr algn="l">
              <a:defRPr sz="4000" b="1" i="0" baseline="0">
                <a:latin typeface="arial" charset="0"/>
              </a:defRPr>
            </a:lvl1pPr>
          </a:lstStyle>
          <a:p>
            <a:r>
              <a:rPr lang="en-US"/>
              <a:t>Title of slide</a:t>
            </a:r>
          </a:p>
        </p:txBody>
      </p:sp>
      <p:sp>
        <p:nvSpPr>
          <p:cNvPr id="8" name="Subtitle 2"/>
          <p:cNvSpPr>
            <a:spLocks noGrp="1"/>
          </p:cNvSpPr>
          <p:nvPr>
            <p:ph type="subTitle" idx="1" hasCustomPrompt="1"/>
          </p:nvPr>
        </p:nvSpPr>
        <p:spPr>
          <a:xfrm>
            <a:off x="321365" y="1274820"/>
            <a:ext cx="11536018" cy="4318371"/>
          </a:xfrm>
          <a:prstGeom prst="rect">
            <a:avLst/>
          </a:prstGeom>
        </p:spPr>
        <p:txBody>
          <a:bodyPr/>
          <a:lstStyle>
            <a:lvl1pPr marL="0" indent="0" algn="l">
              <a:buNone/>
              <a:defRPr sz="2800" baseline="0">
                <a:solidFill>
                  <a:schemeClr val="tx1"/>
                </a:solidFill>
                <a:latin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person/subtitle</a:t>
            </a:r>
          </a:p>
        </p:txBody>
      </p:sp>
    </p:spTree>
    <p:extLst>
      <p:ext uri="{BB962C8B-B14F-4D97-AF65-F5344CB8AC3E}">
        <p14:creationId xmlns:p14="http://schemas.microsoft.com/office/powerpoint/2010/main" val="377929691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whi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1500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go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78860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sp>
        <p:nvSpPr>
          <p:cNvPr id="6" name="Text Placeholder 5"/>
          <p:cNvSpPr>
            <a:spLocks noGrp="1"/>
          </p:cNvSpPr>
          <p:nvPr>
            <p:ph type="body" sz="quarter" idx="11" hasCustomPrompt="1"/>
          </p:nvPr>
        </p:nvSpPr>
        <p:spPr>
          <a:xfrm>
            <a:off x="0" y="946150"/>
            <a:ext cx="5719763" cy="3849688"/>
          </a:xfrm>
          <a:prstGeom prst="rect">
            <a:avLst/>
          </a:prstGeom>
          <a:solidFill>
            <a:srgbClr val="A88B49">
              <a:alpha val="60000"/>
            </a:srgbClr>
          </a:solidFill>
        </p:spPr>
        <p:txBody>
          <a:bodyPr/>
          <a:lstStyle>
            <a:lvl1pPr>
              <a:defRPr sz="3600" b="1" i="0" baseline="0">
                <a:solidFill>
                  <a:schemeClr val="bg1"/>
                </a:solidFill>
              </a:defRPr>
            </a:lvl1pPr>
          </a:lstStyle>
          <a:p>
            <a:pPr marL="228600" marR="0" lvl="0" indent="-228600" algn="l" defTabSz="914400" rtl="0" eaLnBrk="1" fontAlgn="auto" latinLnBrk="0" hangingPunct="1">
              <a:lnSpc>
                <a:spcPct val="90000"/>
              </a:lnSpc>
              <a:spcBef>
                <a:spcPts val="1000"/>
              </a:spcBef>
              <a:spcAft>
                <a:spcPts val="0"/>
              </a:spcAft>
              <a:buClrTx/>
              <a:buSzTx/>
              <a:buFont typeface="Arial"/>
              <a:buNone/>
              <a:tabLst/>
              <a:defRPr/>
            </a:pPr>
            <a:r>
              <a:rPr lang="en-US"/>
              <a:t>Text would go here</a:t>
            </a:r>
          </a:p>
        </p:txBody>
      </p:sp>
    </p:spTree>
    <p:extLst>
      <p:ext uri="{BB962C8B-B14F-4D97-AF65-F5344CB8AC3E}">
        <p14:creationId xmlns:p14="http://schemas.microsoft.com/office/powerpoint/2010/main" val="22434787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ontent imag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382773" y="2030818"/>
            <a:ext cx="11461898" cy="3732029"/>
          </a:xfrm>
          <a:prstGeom prst="rect">
            <a:avLst/>
          </a:prstGeom>
        </p:spPr>
        <p:txBody>
          <a:bodyPr/>
          <a:lstStyle/>
          <a:p>
            <a:endParaRPr lang="en-US"/>
          </a:p>
        </p:txBody>
      </p:sp>
    </p:spTree>
    <p:extLst>
      <p:ext uri="{BB962C8B-B14F-4D97-AF65-F5344CB8AC3E}">
        <p14:creationId xmlns:p14="http://schemas.microsoft.com/office/powerpoint/2010/main" val="17076251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ide logo">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242CD24-6555-086F-EEC1-C3A938F672B5}"/>
              </a:ext>
            </a:extLst>
          </p:cNvPr>
          <p:cNvSpPr>
            <a:spLocks noGrp="1"/>
          </p:cNvSpPr>
          <p:nvPr>
            <p:ph idx="1"/>
          </p:nvPr>
        </p:nvSpPr>
        <p:spPr>
          <a:xfrm>
            <a:off x="1654171" y="1175657"/>
            <a:ext cx="10376589" cy="5215812"/>
          </a:xfrm>
          <a:prstGeom prst="rect">
            <a:avLst/>
          </a:prstGeom>
        </p:spPr>
        <p:txBody>
          <a:bodyPr/>
          <a:lstStyle>
            <a:lvl1pPr marL="252000" indent="-252000">
              <a:lnSpc>
                <a:spcPct val="100000"/>
              </a:lnSpc>
              <a:spcBef>
                <a:spcPts val="2000"/>
              </a:spcBef>
              <a:defRPr>
                <a:latin typeface="Arial" panose="020B0604020202020204" pitchFamily="34" charset="0"/>
                <a:cs typeface="Arial" panose="020B0604020202020204" pitchFamily="34" charset="0"/>
              </a:defRPr>
            </a:lvl1pPr>
            <a:lvl2pPr marL="540000" indent="-252000">
              <a:lnSpc>
                <a:spcPct val="100000"/>
              </a:lnSpc>
              <a:defRPr>
                <a:latin typeface="Arial" panose="020B0604020202020204" pitchFamily="34" charset="0"/>
                <a:cs typeface="Arial" panose="020B0604020202020204" pitchFamily="34" charset="0"/>
              </a:defRPr>
            </a:lvl2pPr>
            <a:lvl3pPr marL="1080000" indent="-252000">
              <a:lnSpc>
                <a:spcPct val="100000"/>
              </a:lnSpc>
              <a:defRPr>
                <a:latin typeface="Arial" panose="020B0604020202020204" pitchFamily="34" charset="0"/>
                <a:cs typeface="Arial" panose="020B0604020202020204" pitchFamily="34" charset="0"/>
              </a:defRPr>
            </a:lvl3pPr>
            <a:lvl4pPr marL="1620000" indent="-252000">
              <a:lnSpc>
                <a:spcPct val="100000"/>
              </a:lnSpc>
              <a:defRPr>
                <a:latin typeface="Arial" panose="020B0604020202020204" pitchFamily="34" charset="0"/>
                <a:cs typeface="Arial" panose="020B0604020202020204" pitchFamily="34" charset="0"/>
              </a:defRPr>
            </a:lvl4pPr>
            <a:lvl5pPr marL="2160000" indent="-252000">
              <a:lnSpc>
                <a:spcPct val="100000"/>
              </a:lnSpc>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Title Placeholder 1">
            <a:extLst>
              <a:ext uri="{FF2B5EF4-FFF2-40B4-BE49-F238E27FC236}">
                <a16:creationId xmlns:a16="http://schemas.microsoft.com/office/drawing/2014/main" id="{CB61F2FA-B80E-1A28-DE8E-660A78941805}"/>
              </a:ext>
            </a:extLst>
          </p:cNvPr>
          <p:cNvSpPr>
            <a:spLocks noGrp="1"/>
          </p:cNvSpPr>
          <p:nvPr>
            <p:ph type="title"/>
          </p:nvPr>
        </p:nvSpPr>
        <p:spPr>
          <a:xfrm>
            <a:off x="168093" y="327417"/>
            <a:ext cx="11862668" cy="710915"/>
          </a:xfrm>
          <a:prstGeom prst="rect">
            <a:avLst/>
          </a:prstGeom>
        </p:spPr>
        <p:txBody>
          <a:bodyPr vert="horz" lIns="91440" tIns="45720" rIns="91440" bIns="45720" rtlCol="0" anchor="ctr">
            <a:normAutofit/>
          </a:bodyPr>
          <a:lstStyle>
            <a:lvl1pPr>
              <a:defRPr sz="4000">
                <a:solidFill>
                  <a:srgbClr val="0070C0"/>
                </a:solidFill>
                <a:latin typeface="Arial" panose="020B0604020202020204" pitchFamily="34" charset="0"/>
                <a:cs typeface="Arial" panose="020B0604020202020204" pitchFamily="34" charset="0"/>
              </a:defRPr>
            </a:lvl1pPr>
          </a:lstStyle>
          <a:p>
            <a:r>
              <a:rPr lang="en-US"/>
              <a:t>Click to edit Master title style</a:t>
            </a:r>
            <a:endParaRPr lang="en-GB"/>
          </a:p>
        </p:txBody>
      </p:sp>
    </p:spTree>
    <p:extLst>
      <p:ext uri="{BB962C8B-B14F-4D97-AF65-F5344CB8AC3E}">
        <p14:creationId xmlns:p14="http://schemas.microsoft.com/office/powerpoint/2010/main" val="3298373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18AE33-157D-DAA3-1579-FFE62FD185F5}"/>
              </a:ext>
            </a:extLst>
          </p:cNvPr>
          <p:cNvSpPr>
            <a:spLocks noGrp="1"/>
          </p:cNvSpPr>
          <p:nvPr>
            <p:ph type="dt" sz="half" idx="10"/>
          </p:nvPr>
        </p:nvSpPr>
        <p:spPr/>
        <p:txBody>
          <a:bodyPr/>
          <a:lstStyle/>
          <a:p>
            <a:fld id="{9FDFE2CE-5989-4386-BD1D-AE77244E1CB9}" type="datetimeFigureOut">
              <a:rPr lang="en-GB" smtClean="0"/>
              <a:t>24/09/2024</a:t>
            </a:fld>
            <a:endParaRPr lang="en-GB"/>
          </a:p>
        </p:txBody>
      </p:sp>
      <p:sp>
        <p:nvSpPr>
          <p:cNvPr id="3" name="Footer Placeholder 2">
            <a:extLst>
              <a:ext uri="{FF2B5EF4-FFF2-40B4-BE49-F238E27FC236}">
                <a16:creationId xmlns:a16="http://schemas.microsoft.com/office/drawing/2014/main" id="{63093EB9-684B-6A9E-4345-36FE84B9B02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581E28F-660E-D674-2DE3-8D4A00977E38}"/>
              </a:ext>
            </a:extLst>
          </p:cNvPr>
          <p:cNvSpPr>
            <a:spLocks noGrp="1"/>
          </p:cNvSpPr>
          <p:nvPr>
            <p:ph type="sldNum" sz="quarter" idx="12"/>
          </p:nvPr>
        </p:nvSpPr>
        <p:spPr/>
        <p:txBody>
          <a:bodyPr/>
          <a:lstStyle/>
          <a:p>
            <a:fld id="{39CE9860-ED87-430C-B48F-7A2999D8AFC2}" type="slidenum">
              <a:rPr lang="en-GB" smtClean="0"/>
              <a:t>‹#›</a:t>
            </a:fld>
            <a:endParaRPr lang="en-GB"/>
          </a:p>
        </p:txBody>
      </p:sp>
    </p:spTree>
    <p:extLst>
      <p:ext uri="{BB962C8B-B14F-4D97-AF65-F5344CB8AC3E}">
        <p14:creationId xmlns:p14="http://schemas.microsoft.com/office/powerpoint/2010/main" val="2685491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image slide">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333723" y="347072"/>
            <a:ext cx="11510948" cy="5246119"/>
          </a:xfrm>
          <a:prstGeom prst="rect">
            <a:avLst/>
          </a:prstGeom>
        </p:spPr>
        <p:txBody>
          <a:bodyPr/>
          <a:lstStyle/>
          <a:p>
            <a:endParaRPr lang="en-US"/>
          </a:p>
        </p:txBody>
      </p:sp>
    </p:spTree>
    <p:extLst>
      <p:ext uri="{BB962C8B-B14F-4D97-AF65-F5344CB8AC3E}">
        <p14:creationId xmlns:p14="http://schemas.microsoft.com/office/powerpoint/2010/main" val="312799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17204" y="346655"/>
            <a:ext cx="11557591" cy="707910"/>
          </a:xfrm>
          <a:prstGeom prst="rect">
            <a:avLst/>
          </a:prstGeom>
        </p:spPr>
        <p:txBody>
          <a:bodyPr/>
          <a:lstStyle/>
          <a:p>
            <a:r>
              <a:rPr lang="en-US"/>
              <a:t>Title of slide</a:t>
            </a:r>
          </a:p>
        </p:txBody>
      </p:sp>
      <p:sp>
        <p:nvSpPr>
          <p:cNvPr id="3" name="Content Placeholder 2"/>
          <p:cNvSpPr>
            <a:spLocks noGrp="1"/>
          </p:cNvSpPr>
          <p:nvPr>
            <p:ph idx="1"/>
          </p:nvPr>
        </p:nvSpPr>
        <p:spPr>
          <a:xfrm>
            <a:off x="308343" y="1274820"/>
            <a:ext cx="11557591" cy="431169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684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11888" y="481639"/>
            <a:ext cx="11568223" cy="2852737"/>
          </a:xfrm>
          <a:prstGeom prst="rect">
            <a:avLst/>
          </a:prstGeo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311888" y="3361364"/>
            <a:ext cx="11568223"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723154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7204" y="1281496"/>
            <a:ext cx="5702596" cy="4311696"/>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199" y="1281495"/>
            <a:ext cx="5683101" cy="4311697"/>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itle 1">
            <a:extLst>
              <a:ext uri="{FF2B5EF4-FFF2-40B4-BE49-F238E27FC236}">
                <a16:creationId xmlns:a16="http://schemas.microsoft.com/office/drawing/2014/main" id="{3CC48A53-32C7-FC29-992B-51F395F9F711}"/>
              </a:ext>
            </a:extLst>
          </p:cNvPr>
          <p:cNvSpPr>
            <a:spLocks noGrp="1"/>
          </p:cNvSpPr>
          <p:nvPr>
            <p:ph type="title" hasCustomPrompt="1"/>
          </p:nvPr>
        </p:nvSpPr>
        <p:spPr>
          <a:xfrm>
            <a:off x="317204" y="346655"/>
            <a:ext cx="11557591" cy="707910"/>
          </a:xfrm>
          <a:prstGeom prst="rect">
            <a:avLst/>
          </a:prstGeom>
        </p:spPr>
        <p:txBody>
          <a:bodyPr/>
          <a:lstStyle/>
          <a:p>
            <a:r>
              <a:rPr lang="en-US"/>
              <a:t>Title of slide</a:t>
            </a:r>
          </a:p>
        </p:txBody>
      </p:sp>
    </p:spTree>
    <p:extLst>
      <p:ext uri="{BB962C8B-B14F-4D97-AF65-F5344CB8AC3E}">
        <p14:creationId xmlns:p14="http://schemas.microsoft.com/office/powerpoint/2010/main" val="337634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8160" y="1279687"/>
            <a:ext cx="5689415"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08160" y="2111420"/>
            <a:ext cx="5689415" cy="346689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279687"/>
            <a:ext cx="5672470"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111420"/>
            <a:ext cx="5672470" cy="346689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1">
            <a:extLst>
              <a:ext uri="{FF2B5EF4-FFF2-40B4-BE49-F238E27FC236}">
                <a16:creationId xmlns:a16="http://schemas.microsoft.com/office/drawing/2014/main" id="{642332BD-96ED-4E2C-DEBB-4B773B5973EE}"/>
              </a:ext>
            </a:extLst>
          </p:cNvPr>
          <p:cNvSpPr>
            <a:spLocks noGrp="1"/>
          </p:cNvSpPr>
          <p:nvPr>
            <p:ph type="title" hasCustomPrompt="1"/>
          </p:nvPr>
        </p:nvSpPr>
        <p:spPr>
          <a:xfrm>
            <a:off x="317204" y="346655"/>
            <a:ext cx="11557591" cy="707910"/>
          </a:xfrm>
          <a:prstGeom prst="rect">
            <a:avLst/>
          </a:prstGeom>
        </p:spPr>
        <p:txBody>
          <a:bodyPr/>
          <a:lstStyle/>
          <a:p>
            <a:r>
              <a:rPr lang="en-US"/>
              <a:t>Title of slide</a:t>
            </a:r>
          </a:p>
        </p:txBody>
      </p:sp>
    </p:spTree>
    <p:extLst>
      <p:ext uri="{BB962C8B-B14F-4D97-AF65-F5344CB8AC3E}">
        <p14:creationId xmlns:p14="http://schemas.microsoft.com/office/powerpoint/2010/main" val="1433756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black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65221" y="2522138"/>
            <a:ext cx="9144000" cy="1298391"/>
          </a:xfrm>
          <a:prstGeom prst="rect">
            <a:avLst/>
          </a:prstGeom>
        </p:spPr>
        <p:txBody>
          <a:bodyPr anchor="b"/>
          <a:lstStyle>
            <a:lvl1pPr algn="l">
              <a:defRPr sz="6000" b="1" i="0" baseline="0">
                <a:solidFill>
                  <a:schemeClr val="bg1"/>
                </a:solidFill>
                <a:latin typeface="arial" charset="0"/>
              </a:defRPr>
            </a:lvl1pPr>
          </a:lstStyle>
          <a:p>
            <a:r>
              <a:rPr lang="en-US"/>
              <a:t>Title of slide</a:t>
            </a:r>
          </a:p>
        </p:txBody>
      </p:sp>
      <p:sp>
        <p:nvSpPr>
          <p:cNvPr id="3" name="Subtitle 2"/>
          <p:cNvSpPr>
            <a:spLocks noGrp="1"/>
          </p:cNvSpPr>
          <p:nvPr>
            <p:ph type="subTitle" idx="1" hasCustomPrompt="1"/>
          </p:nvPr>
        </p:nvSpPr>
        <p:spPr>
          <a:xfrm>
            <a:off x="465221" y="3912605"/>
            <a:ext cx="9144000" cy="693515"/>
          </a:xfrm>
          <a:prstGeom prst="rect">
            <a:avLst/>
          </a:prstGeom>
        </p:spPr>
        <p:txBody>
          <a:bodyPr/>
          <a:lstStyle>
            <a:lvl1pPr marL="0" indent="0" algn="l">
              <a:buNone/>
              <a:defRPr sz="2400" b="1" i="0" baseline="0">
                <a:solidFill>
                  <a:srgbClr val="A88B4A"/>
                </a:solidFill>
                <a:latin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person/subtitle</a:t>
            </a:r>
          </a:p>
        </p:txBody>
      </p:sp>
    </p:spTree>
    <p:extLst>
      <p:ext uri="{BB962C8B-B14F-4D97-AF65-F5344CB8AC3E}">
        <p14:creationId xmlns:p14="http://schemas.microsoft.com/office/powerpoint/2010/main" val="798772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le slide black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F7A69-D8D4-9A75-7BE4-A7709DBC94BB}"/>
              </a:ext>
            </a:extLst>
          </p:cNvPr>
          <p:cNvSpPr>
            <a:spLocks noGrp="1"/>
          </p:cNvSpPr>
          <p:nvPr>
            <p:ph type="ctrTitle" hasCustomPrompt="1"/>
          </p:nvPr>
        </p:nvSpPr>
        <p:spPr>
          <a:xfrm>
            <a:off x="465221" y="1872942"/>
            <a:ext cx="5173579" cy="1298391"/>
          </a:xfrm>
          <a:prstGeom prst="rect">
            <a:avLst/>
          </a:prstGeom>
        </p:spPr>
        <p:txBody>
          <a:bodyPr anchor="b"/>
          <a:lstStyle>
            <a:lvl1pPr algn="l">
              <a:defRPr sz="6000" b="1" i="0" baseline="0">
                <a:solidFill>
                  <a:schemeClr val="bg1"/>
                </a:solidFill>
                <a:latin typeface="arial" charset="0"/>
              </a:defRPr>
            </a:lvl1pPr>
          </a:lstStyle>
          <a:p>
            <a:r>
              <a:rPr lang="en-US"/>
              <a:t>Title of slide</a:t>
            </a:r>
          </a:p>
        </p:txBody>
      </p:sp>
      <p:sp>
        <p:nvSpPr>
          <p:cNvPr id="3" name="Subtitle 2">
            <a:extLst>
              <a:ext uri="{FF2B5EF4-FFF2-40B4-BE49-F238E27FC236}">
                <a16:creationId xmlns:a16="http://schemas.microsoft.com/office/drawing/2014/main" id="{742D3C22-E27D-077C-7766-FB789F82B12F}"/>
              </a:ext>
            </a:extLst>
          </p:cNvPr>
          <p:cNvSpPr>
            <a:spLocks noGrp="1"/>
          </p:cNvSpPr>
          <p:nvPr>
            <p:ph type="subTitle" idx="1" hasCustomPrompt="1"/>
          </p:nvPr>
        </p:nvSpPr>
        <p:spPr>
          <a:xfrm>
            <a:off x="465221" y="3263409"/>
            <a:ext cx="5173579" cy="693515"/>
          </a:xfrm>
          <a:prstGeom prst="rect">
            <a:avLst/>
          </a:prstGeom>
        </p:spPr>
        <p:txBody>
          <a:bodyPr/>
          <a:lstStyle>
            <a:lvl1pPr marL="0" indent="0" algn="l">
              <a:buNone/>
              <a:defRPr sz="2400" b="1" i="0" baseline="0">
                <a:solidFill>
                  <a:srgbClr val="A88B4A"/>
                </a:solidFill>
                <a:latin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Name of person/subtitle</a:t>
            </a:r>
          </a:p>
        </p:txBody>
      </p:sp>
    </p:spTree>
    <p:extLst>
      <p:ext uri="{BB962C8B-B14F-4D97-AF65-F5344CB8AC3E}">
        <p14:creationId xmlns:p14="http://schemas.microsoft.com/office/powerpoint/2010/main" val="32404638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Slide black 3">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462951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7">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9563849"/>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3354301B-0ECD-05CC-A60E-74F207248CF8}"/>
              </a:ext>
            </a:extLst>
          </p:cNvPr>
          <p:cNvSpPr>
            <a:spLocks noGrp="1"/>
          </p:cNvSpPr>
          <p:nvPr>
            <p:ph type="ctrTitle"/>
          </p:nvPr>
        </p:nvSpPr>
        <p:spPr>
          <a:xfrm>
            <a:off x="529388" y="4023577"/>
            <a:ext cx="11389895" cy="1298391"/>
          </a:xfrm>
        </p:spPr>
        <p:txBody>
          <a:bodyPr/>
          <a:lstStyle/>
          <a:p>
            <a:pPr algn="ctr"/>
            <a:r>
              <a:rPr lang="en-GB"/>
              <a:t>BA(Hons) Primary Education (with QTS)</a:t>
            </a:r>
            <a:br>
              <a:rPr lang="en-GB"/>
            </a:br>
            <a:br>
              <a:rPr lang="en-GB"/>
            </a:br>
            <a:r>
              <a:rPr lang="en-GB"/>
              <a:t>Year 2</a:t>
            </a:r>
          </a:p>
        </p:txBody>
      </p:sp>
    </p:spTree>
    <p:extLst>
      <p:ext uri="{BB962C8B-B14F-4D97-AF65-F5344CB8AC3E}">
        <p14:creationId xmlns:p14="http://schemas.microsoft.com/office/powerpoint/2010/main" val="3922974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5DD2048-CD61-4B1E-A40D-EA485BA41ABB}"/>
              </a:ext>
            </a:extLst>
          </p:cNvPr>
          <p:cNvSpPr txBox="1"/>
          <p:nvPr/>
        </p:nvSpPr>
        <p:spPr>
          <a:xfrm>
            <a:off x="329184" y="526260"/>
            <a:ext cx="11558015" cy="3508653"/>
          </a:xfrm>
          <a:prstGeom prst="rect">
            <a:avLst/>
          </a:prstGeom>
          <a:noFill/>
        </p:spPr>
        <p:txBody>
          <a:bodyPr wrap="square" lIns="91440" tIns="45720" rIns="91440" bIns="45720" rtlCol="0" anchor="t">
            <a:spAutoFit/>
          </a:bodyPr>
          <a:lstStyle/>
          <a:p>
            <a:r>
              <a:rPr lang="en-GB" b="1" u="sng">
                <a:latin typeface="Arial"/>
                <a:cs typeface="Arial"/>
              </a:rPr>
              <a:t>Observations</a:t>
            </a:r>
          </a:p>
          <a:p>
            <a:endParaRPr lang="en-GB" b="1" u="sng">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a:latin typeface="Arial"/>
                <a:cs typeface="Arial"/>
              </a:rPr>
              <a:t>Mentors should be observing their trainee weekly in an informal manner.</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a:latin typeface="Arial"/>
                <a:cs typeface="Arial"/>
              </a:rPr>
              <a:t>There will be 2 formal Observations taking place across this placement completed by the TU tutor and Mentor. </a:t>
            </a:r>
          </a:p>
          <a:p>
            <a:endParaRPr lang="en-GB"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a:latin typeface="Arial"/>
                <a:cs typeface="Arial"/>
              </a:rPr>
              <a:t>Observation windows below show when these should be scheduled.</a:t>
            </a:r>
          </a:p>
          <a:p>
            <a:pPr marL="285750" indent="-285750">
              <a:buFont typeface="Arial" panose="020B0604020202020204" pitchFamily="34" charset="0"/>
              <a:buChar char="•"/>
            </a:pPr>
            <a:endParaRPr lang="en-GB" sz="140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a:latin typeface="Arial"/>
                <a:cs typeface="Arial"/>
              </a:rPr>
              <a:t>Following the formal observation, tripartite meetings should take place between The TU Tutor, School-based Mentor and trainee. </a:t>
            </a:r>
            <a:r>
              <a:rPr lang="en-GB" sz="1400" b="0" i="0" u="none" strike="noStrike">
                <a:solidFill>
                  <a:srgbClr val="000000"/>
                </a:solidFill>
                <a:effectLst/>
                <a:latin typeface="Arial"/>
                <a:cs typeface="Arial"/>
              </a:rPr>
              <a:t>This would ideally be directly following the observation but if this is not possible, arrangements can be made to have the meeting over Teams at a more convenient time. After the first tripartite meeting, the dates for the second observation should be set if possible.</a:t>
            </a:r>
            <a:r>
              <a:rPr lang="en-US" sz="1400" b="0" i="0">
                <a:solidFill>
                  <a:srgbClr val="000000"/>
                </a:solidFill>
                <a:effectLst/>
                <a:latin typeface="Arial"/>
                <a:cs typeface="Arial"/>
              </a:rPr>
              <a:t>​</a:t>
            </a:r>
          </a:p>
          <a:p>
            <a:pPr marL="285750" indent="-285750">
              <a:buFont typeface="Arial" panose="020B0604020202020204" pitchFamily="34" charset="0"/>
              <a:buChar char="•"/>
            </a:pPr>
            <a:endParaRPr lang="en-US" sz="1400" u="none" strike="noStrike">
              <a:solidFill>
                <a:srgbClr val="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400" b="1" i="0" u="none" strike="noStrike">
                <a:solidFill>
                  <a:srgbClr val="000000"/>
                </a:solidFill>
                <a:effectLst/>
                <a:latin typeface="Arial"/>
                <a:cs typeface="Arial"/>
              </a:rPr>
              <a:t>The End of Placement One Report is due w/c 31</a:t>
            </a:r>
            <a:r>
              <a:rPr lang="en-GB" sz="1400" b="1" i="0" u="none" strike="noStrike" baseline="30000">
                <a:solidFill>
                  <a:srgbClr val="000000"/>
                </a:solidFill>
                <a:effectLst/>
                <a:latin typeface="Arial"/>
                <a:cs typeface="Arial"/>
              </a:rPr>
              <a:t>st</a:t>
            </a:r>
            <a:r>
              <a:rPr lang="en-GB" sz="1400" b="1" i="0" u="none" strike="noStrike">
                <a:solidFill>
                  <a:srgbClr val="000000"/>
                </a:solidFill>
                <a:effectLst/>
                <a:latin typeface="Arial"/>
                <a:cs typeface="Arial"/>
              </a:rPr>
              <a:t> March 2025</a:t>
            </a:r>
            <a:r>
              <a:rPr lang="en-US" sz="1400" b="0" i="0">
                <a:solidFill>
                  <a:srgbClr val="000000"/>
                </a:solidFill>
                <a:effectLst/>
                <a:latin typeface="Arial"/>
                <a:cs typeface="Arial"/>
              </a:rPr>
              <a:t>​</a:t>
            </a:r>
          </a:p>
          <a:p>
            <a:pPr marL="285750" indent="-285750">
              <a:buFont typeface="Arial" panose="020B0604020202020204" pitchFamily="34" charset="0"/>
              <a:buChar char="•"/>
            </a:pPr>
            <a:endParaRPr lang="en-GB" sz="1600"/>
          </a:p>
          <a:p>
            <a:pPr marL="285750" indent="-285750">
              <a:buFont typeface="Arial" panose="020B0604020202020204" pitchFamily="34" charset="0"/>
              <a:buChar char="•"/>
            </a:pPr>
            <a:endParaRPr lang="en-GB" sz="1600"/>
          </a:p>
        </p:txBody>
      </p:sp>
      <p:sp>
        <p:nvSpPr>
          <p:cNvPr id="7" name="Title 1">
            <a:extLst>
              <a:ext uri="{FF2B5EF4-FFF2-40B4-BE49-F238E27FC236}">
                <a16:creationId xmlns:a16="http://schemas.microsoft.com/office/drawing/2014/main" id="{2EE0FAEB-702D-F596-9D98-0466C3F901B3}"/>
              </a:ext>
            </a:extLst>
          </p:cNvPr>
          <p:cNvSpPr txBox="1">
            <a:spLocks/>
          </p:cNvSpPr>
          <p:nvPr/>
        </p:nvSpPr>
        <p:spPr>
          <a:xfrm>
            <a:off x="2446444" y="121863"/>
            <a:ext cx="10659110" cy="1325563"/>
          </a:xfrm>
        </p:spPr>
        <p:txBody>
          <a:bodyPr lIns="91440" tIns="45720" rIns="91440" bIns="45720" anchor="t"/>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b="1"/>
              <a:t>BA(Hons) Primary Education (with QTS) – Year 2</a:t>
            </a:r>
          </a:p>
          <a:p>
            <a:r>
              <a:rPr lang="en-GB" sz="2800" b="1"/>
              <a:t> </a:t>
            </a:r>
            <a:endParaRPr lang="en-GB" sz="2800" b="1">
              <a:cs typeface="Arial"/>
            </a:endParaRPr>
          </a:p>
        </p:txBody>
      </p:sp>
      <p:graphicFrame>
        <p:nvGraphicFramePr>
          <p:cNvPr id="2" name="Table 3">
            <a:extLst>
              <a:ext uri="{FF2B5EF4-FFF2-40B4-BE49-F238E27FC236}">
                <a16:creationId xmlns:a16="http://schemas.microsoft.com/office/drawing/2014/main" id="{0F7698EF-CB07-493A-73DE-E309ABF5C546}"/>
              </a:ext>
            </a:extLst>
          </p:cNvPr>
          <p:cNvGraphicFramePr>
            <a:graphicFrameLocks noGrp="1"/>
          </p:cNvGraphicFramePr>
          <p:nvPr>
            <p:extLst>
              <p:ext uri="{D42A27DB-BD31-4B8C-83A1-F6EECF244321}">
                <p14:modId xmlns:p14="http://schemas.microsoft.com/office/powerpoint/2010/main" val="1341753485"/>
              </p:ext>
            </p:extLst>
          </p:nvPr>
        </p:nvGraphicFramePr>
        <p:xfrm>
          <a:off x="329185" y="3570625"/>
          <a:ext cx="10943169" cy="2076510"/>
        </p:xfrm>
        <a:graphic>
          <a:graphicData uri="http://schemas.openxmlformats.org/drawingml/2006/table">
            <a:tbl>
              <a:tblPr firstRow="1" bandRow="1">
                <a:tableStyleId>{5C22544A-7EE6-4342-B048-85BDC9FD1C3A}</a:tableStyleId>
              </a:tblPr>
              <a:tblGrid>
                <a:gridCol w="4532415">
                  <a:extLst>
                    <a:ext uri="{9D8B030D-6E8A-4147-A177-3AD203B41FA5}">
                      <a16:colId xmlns:a16="http://schemas.microsoft.com/office/drawing/2014/main" val="3093586925"/>
                    </a:ext>
                  </a:extLst>
                </a:gridCol>
                <a:gridCol w="1977301">
                  <a:extLst>
                    <a:ext uri="{9D8B030D-6E8A-4147-A177-3AD203B41FA5}">
                      <a16:colId xmlns:a16="http://schemas.microsoft.com/office/drawing/2014/main" val="2850124546"/>
                    </a:ext>
                  </a:extLst>
                </a:gridCol>
                <a:gridCol w="4433453">
                  <a:extLst>
                    <a:ext uri="{9D8B030D-6E8A-4147-A177-3AD203B41FA5}">
                      <a16:colId xmlns:a16="http://schemas.microsoft.com/office/drawing/2014/main" val="2727889812"/>
                    </a:ext>
                  </a:extLst>
                </a:gridCol>
              </a:tblGrid>
              <a:tr h="352463">
                <a:tc>
                  <a:txBody>
                    <a:bodyPr/>
                    <a:lstStyle/>
                    <a:p>
                      <a:r>
                        <a:rPr lang="en-GB"/>
                        <a:t>When?</a:t>
                      </a:r>
                    </a:p>
                  </a:txBody>
                  <a:tcPr/>
                </a:tc>
                <a:tc>
                  <a:txBody>
                    <a:bodyPr/>
                    <a:lstStyle/>
                    <a:p>
                      <a:r>
                        <a:rPr lang="en-GB"/>
                        <a:t>What?</a:t>
                      </a:r>
                    </a:p>
                  </a:txBody>
                  <a:tcPr/>
                </a:tc>
                <a:tc>
                  <a:txBody>
                    <a:bodyPr/>
                    <a:lstStyle/>
                    <a:p>
                      <a:r>
                        <a:rPr lang="en-GB"/>
                        <a:t>Who?</a:t>
                      </a:r>
                    </a:p>
                  </a:txBody>
                  <a:tcPr/>
                </a:tc>
                <a:extLst>
                  <a:ext uri="{0D108BD9-81ED-4DB2-BD59-A6C34878D82A}">
                    <a16:rowId xmlns:a16="http://schemas.microsoft.com/office/drawing/2014/main" val="3509564877"/>
                  </a:ext>
                </a:extLst>
              </a:tr>
              <a:tr h="1133598">
                <a:tc>
                  <a:txBody>
                    <a:bodyPr/>
                    <a:lstStyle/>
                    <a:p>
                      <a:pPr algn="l" fontAlgn="b"/>
                      <a:r>
                        <a:rPr lang="en-GB" sz="1400" b="0" i="0" u="none" strike="noStrike">
                          <a:solidFill>
                            <a:srgbClr val="000000"/>
                          </a:solidFill>
                          <a:effectLst/>
                          <a:latin typeface="+mn-lt"/>
                        </a:rPr>
                        <a:t>Some students will be observed between 27th November – 6th December.  </a:t>
                      </a:r>
                    </a:p>
                    <a:p>
                      <a:pPr lvl="0" algn="l">
                        <a:buNone/>
                      </a:pPr>
                      <a:r>
                        <a:rPr lang="en-GB" sz="1400" b="0" i="0" u="none" strike="noStrike">
                          <a:solidFill>
                            <a:srgbClr val="000000"/>
                          </a:solidFill>
                          <a:effectLst/>
                          <a:latin typeface="+mn-lt"/>
                        </a:rPr>
                        <a:t>Most student will be observed between 10th February – 21st February (this will be negotiated between school mentor and Teesside University mentor.</a:t>
                      </a:r>
                    </a:p>
                  </a:txBody>
                  <a:tcPr>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0" i="0" u="none" strike="noStrike">
                          <a:solidFill>
                            <a:srgbClr val="000000"/>
                          </a:solidFill>
                          <a:effectLst/>
                          <a:latin typeface="+mn-lt"/>
                        </a:rPr>
                        <a:t>Observation Window 1</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400"/>
                    </a:p>
                  </a:txBody>
                  <a:tcPr>
                    <a:solidFill>
                      <a:schemeClr val="accent1">
                        <a:lumMod val="20000"/>
                        <a:lumOff val="80000"/>
                      </a:schemeClr>
                    </a:solidFill>
                  </a:tcPr>
                </a:tc>
                <a:tc>
                  <a:txBody>
                    <a:bodyPr/>
                    <a:lstStyle/>
                    <a:p>
                      <a:r>
                        <a:rPr lang="en-GB" sz="1400"/>
                        <a:t>Teesside University Mentor and School-based Mentor</a:t>
                      </a:r>
                    </a:p>
                  </a:txBody>
                  <a:tcPr>
                    <a:solidFill>
                      <a:schemeClr val="accent1">
                        <a:lumMod val="20000"/>
                        <a:lumOff val="80000"/>
                      </a:schemeClr>
                    </a:solidFill>
                  </a:tcPr>
                </a:tc>
                <a:extLst>
                  <a:ext uri="{0D108BD9-81ED-4DB2-BD59-A6C34878D82A}">
                    <a16:rowId xmlns:a16="http://schemas.microsoft.com/office/drawing/2014/main" val="1595539602"/>
                  </a:ext>
                </a:extLst>
              </a:tr>
              <a:tr h="552510">
                <a:tc>
                  <a:txBody>
                    <a:bodyPr/>
                    <a:lstStyle/>
                    <a:p>
                      <a:pPr algn="l" fontAlgn="b"/>
                      <a:r>
                        <a:rPr lang="en-GB" sz="1400" b="0" i="0" u="none" strike="noStrike">
                          <a:solidFill>
                            <a:srgbClr val="000000"/>
                          </a:solidFill>
                          <a:effectLst/>
                          <a:latin typeface="+mn-lt"/>
                        </a:rPr>
                        <a:t>Monday 10</a:t>
                      </a:r>
                      <a:r>
                        <a:rPr lang="en-GB" sz="1400" b="0" i="0" u="none" strike="noStrike" baseline="30000">
                          <a:solidFill>
                            <a:srgbClr val="000000"/>
                          </a:solidFill>
                          <a:effectLst/>
                          <a:latin typeface="+mn-lt"/>
                        </a:rPr>
                        <a:t>th</a:t>
                      </a:r>
                      <a:r>
                        <a:rPr lang="en-GB" sz="1400" b="0" i="0" u="none" strike="noStrike">
                          <a:solidFill>
                            <a:srgbClr val="000000"/>
                          </a:solidFill>
                          <a:effectLst/>
                          <a:latin typeface="+mn-lt"/>
                        </a:rPr>
                        <a:t>  March – Friday 28</a:t>
                      </a:r>
                      <a:r>
                        <a:rPr lang="en-GB" sz="1400" b="0" i="0" u="none" strike="noStrike" baseline="30000">
                          <a:solidFill>
                            <a:srgbClr val="000000"/>
                          </a:solidFill>
                          <a:effectLst/>
                          <a:latin typeface="+mn-lt"/>
                        </a:rPr>
                        <a:t>th</a:t>
                      </a:r>
                      <a:r>
                        <a:rPr lang="en-GB" sz="1400" b="0" i="0" u="none" strike="noStrike">
                          <a:solidFill>
                            <a:srgbClr val="000000"/>
                          </a:solidFill>
                          <a:effectLst/>
                          <a:latin typeface="+mn-lt"/>
                        </a:rPr>
                        <a:t>  March</a:t>
                      </a:r>
                    </a:p>
                  </a:txBody>
                  <a:tcPr anchor="b">
                    <a:solidFill>
                      <a:schemeClr val="accent1">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a:t>Observation Window 2</a:t>
                      </a:r>
                    </a:p>
                  </a:txBody>
                  <a:tcPr>
                    <a:solidFill>
                      <a:schemeClr val="accent1">
                        <a:lumMod val="20000"/>
                        <a:lumOff val="80000"/>
                      </a:schemeClr>
                    </a:solidFill>
                  </a:tcPr>
                </a:tc>
                <a:tc>
                  <a:txBody>
                    <a:bodyPr/>
                    <a:lstStyle/>
                    <a:p>
                      <a:r>
                        <a:rPr lang="en-GB" sz="1400"/>
                        <a:t>Teesside University Mentor and School-based Mentor</a:t>
                      </a:r>
                    </a:p>
                  </a:txBody>
                  <a:tcPr>
                    <a:solidFill>
                      <a:schemeClr val="accent1">
                        <a:lumMod val="20000"/>
                        <a:lumOff val="80000"/>
                      </a:schemeClr>
                    </a:solidFill>
                  </a:tcPr>
                </a:tc>
                <a:extLst>
                  <a:ext uri="{0D108BD9-81ED-4DB2-BD59-A6C34878D82A}">
                    <a16:rowId xmlns:a16="http://schemas.microsoft.com/office/drawing/2014/main" val="1859357379"/>
                  </a:ext>
                </a:extLst>
              </a:tr>
            </a:tbl>
          </a:graphicData>
        </a:graphic>
      </p:graphicFrame>
    </p:spTree>
    <p:extLst>
      <p:ext uri="{BB962C8B-B14F-4D97-AF65-F5344CB8AC3E}">
        <p14:creationId xmlns:p14="http://schemas.microsoft.com/office/powerpoint/2010/main" val="36980103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91D48-19C6-B71D-41CD-01CA0DE9E4E8}"/>
              </a:ext>
            </a:extLst>
          </p:cNvPr>
          <p:cNvSpPr>
            <a:spLocks noGrp="1"/>
          </p:cNvSpPr>
          <p:nvPr>
            <p:ph type="title"/>
          </p:nvPr>
        </p:nvSpPr>
        <p:spPr/>
        <p:txBody>
          <a:bodyPr/>
          <a:lstStyle/>
          <a:p>
            <a:r>
              <a:rPr lang="en-GB" sz="4400"/>
              <a:t>Teaching Expectations</a:t>
            </a:r>
            <a:endParaRPr lang="en-GB"/>
          </a:p>
        </p:txBody>
      </p:sp>
      <p:sp>
        <p:nvSpPr>
          <p:cNvPr id="3" name="Content Placeholder 2">
            <a:extLst>
              <a:ext uri="{FF2B5EF4-FFF2-40B4-BE49-F238E27FC236}">
                <a16:creationId xmlns:a16="http://schemas.microsoft.com/office/drawing/2014/main" id="{911C397A-3C54-C2CB-D621-59A3BA88FE91}"/>
              </a:ext>
            </a:extLst>
          </p:cNvPr>
          <p:cNvSpPr>
            <a:spLocks noGrp="1"/>
          </p:cNvSpPr>
          <p:nvPr>
            <p:ph idx="1"/>
          </p:nvPr>
        </p:nvSpPr>
        <p:spPr/>
        <p:txBody>
          <a:bodyPr lIns="91440" tIns="45720" rIns="91440" bIns="45720" anchor="t"/>
          <a:lstStyle/>
          <a:p>
            <a:r>
              <a:rPr lang="en-GB" sz="2000"/>
              <a:t>It is the expectation that the trainees will start the placement and go straight into whole class teaching, this could be focused on story, registration, spelling / multiplication etc, and starts/ends of lessons.  When not engaging in portfolio task work, the trainees should be observing, and teaching and working with small groups of children, as directed by the teacher.  </a:t>
            </a:r>
          </a:p>
          <a:p>
            <a:r>
              <a:rPr lang="en-GB" sz="2000"/>
              <a:t>As trainees move into the second week, they should continue as above, but be planning and delivering some whole class lessons.  This should then build up in line with the minimum teaching hours, as shown on overview. </a:t>
            </a:r>
            <a:endParaRPr lang="en-GB" sz="2000">
              <a:cs typeface="Arial"/>
            </a:endParaRPr>
          </a:p>
          <a:p>
            <a:r>
              <a:rPr lang="en-GB" sz="2000"/>
              <a:t>By the end of placement trainees should experience delivering whole class sessions they have planned independently and working towards 12 hours of whole class teaching.</a:t>
            </a:r>
            <a:endParaRPr lang="en-GB" sz="2000">
              <a:cs typeface="Arial"/>
            </a:endParaRPr>
          </a:p>
          <a:p>
            <a:r>
              <a:rPr lang="en-GB" sz="2000"/>
              <a:t>There is an expectation that trainees will partake in playground and lunchtime duties, and where possible, experience any after school-clubs / activities, staff meetings and team meetings.</a:t>
            </a:r>
          </a:p>
          <a:p>
            <a:endParaRPr lang="en-GB"/>
          </a:p>
        </p:txBody>
      </p:sp>
    </p:spTree>
    <p:extLst>
      <p:ext uri="{BB962C8B-B14F-4D97-AF65-F5344CB8AC3E}">
        <p14:creationId xmlns:p14="http://schemas.microsoft.com/office/powerpoint/2010/main" val="3659880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826AD5C-F983-AC5D-A981-2A05DA52A9BE}"/>
              </a:ext>
            </a:extLst>
          </p:cNvPr>
          <p:cNvSpPr txBox="1"/>
          <p:nvPr/>
        </p:nvSpPr>
        <p:spPr>
          <a:xfrm>
            <a:off x="0" y="0"/>
            <a:ext cx="5943600" cy="584775"/>
          </a:xfrm>
          <a:prstGeom prst="rect">
            <a:avLst/>
          </a:prstGeom>
          <a:noFill/>
        </p:spPr>
        <p:txBody>
          <a:bodyPr wrap="square" rtlCol="0">
            <a:spAutoFit/>
          </a:bodyPr>
          <a:lstStyle/>
          <a:p>
            <a:r>
              <a:rPr lang="en-GB" sz="3200"/>
              <a:t>Semester 1</a:t>
            </a:r>
          </a:p>
        </p:txBody>
      </p:sp>
      <p:sp>
        <p:nvSpPr>
          <p:cNvPr id="5" name="TextBox 4">
            <a:extLst>
              <a:ext uri="{FF2B5EF4-FFF2-40B4-BE49-F238E27FC236}">
                <a16:creationId xmlns:a16="http://schemas.microsoft.com/office/drawing/2014/main" id="{7DEAF456-D083-0374-2CF0-68292E3E4D34}"/>
              </a:ext>
            </a:extLst>
          </p:cNvPr>
          <p:cNvSpPr txBox="1"/>
          <p:nvPr/>
        </p:nvSpPr>
        <p:spPr>
          <a:xfrm>
            <a:off x="5943600" y="138499"/>
            <a:ext cx="1215190" cy="307777"/>
          </a:xfrm>
          <a:prstGeom prst="rect">
            <a:avLst/>
          </a:prstGeom>
          <a:solidFill>
            <a:schemeClr val="accent4"/>
          </a:solidFill>
          <a:ln>
            <a:solidFill>
              <a:schemeClr val="tx1"/>
            </a:solidFill>
          </a:ln>
        </p:spPr>
        <p:txBody>
          <a:bodyPr wrap="square" rtlCol="0">
            <a:spAutoFit/>
          </a:bodyPr>
          <a:lstStyle/>
          <a:p>
            <a:r>
              <a:rPr lang="en-GB" sz="1400">
                <a:solidFill>
                  <a:schemeClr val="bg1"/>
                </a:solidFill>
              </a:rPr>
              <a:t>On Campus</a:t>
            </a:r>
          </a:p>
        </p:txBody>
      </p:sp>
      <p:sp>
        <p:nvSpPr>
          <p:cNvPr id="6" name="TextBox 5">
            <a:extLst>
              <a:ext uri="{FF2B5EF4-FFF2-40B4-BE49-F238E27FC236}">
                <a16:creationId xmlns:a16="http://schemas.microsoft.com/office/drawing/2014/main" id="{C673EE31-B437-FCAB-5145-B4C6B27A1C09}"/>
              </a:ext>
            </a:extLst>
          </p:cNvPr>
          <p:cNvSpPr txBox="1"/>
          <p:nvPr/>
        </p:nvSpPr>
        <p:spPr>
          <a:xfrm>
            <a:off x="7404972" y="107722"/>
            <a:ext cx="1215190" cy="338554"/>
          </a:xfrm>
          <a:prstGeom prst="rect">
            <a:avLst/>
          </a:prstGeom>
          <a:solidFill>
            <a:srgbClr val="92D050"/>
          </a:solidFill>
          <a:ln>
            <a:solidFill>
              <a:schemeClr val="tx1"/>
            </a:solidFill>
          </a:ln>
        </p:spPr>
        <p:txBody>
          <a:bodyPr wrap="square" rtlCol="0">
            <a:spAutoFit/>
          </a:bodyPr>
          <a:lstStyle/>
          <a:p>
            <a:pPr algn="ctr"/>
            <a:r>
              <a:rPr lang="en-GB" sz="1600">
                <a:solidFill>
                  <a:schemeClr val="bg1"/>
                </a:solidFill>
              </a:rPr>
              <a:t>Placement</a:t>
            </a:r>
          </a:p>
        </p:txBody>
      </p:sp>
      <p:sp>
        <p:nvSpPr>
          <p:cNvPr id="2" name="TextBox 2">
            <a:extLst>
              <a:ext uri="{FF2B5EF4-FFF2-40B4-BE49-F238E27FC236}">
                <a16:creationId xmlns:a16="http://schemas.microsoft.com/office/drawing/2014/main" id="{2406446B-B8A9-B1E1-9207-5FEC32BB26F2}"/>
              </a:ext>
            </a:extLst>
          </p:cNvPr>
          <p:cNvSpPr txBox="1"/>
          <p:nvPr/>
        </p:nvSpPr>
        <p:spPr>
          <a:xfrm>
            <a:off x="10109203" y="276999"/>
            <a:ext cx="1969213" cy="433965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200"/>
              <a:t>* It is the expectation that the trainee’s teaching hours should gradually increase from around 1 - 2 weekly hours at the start of the placement, to a </a:t>
            </a:r>
            <a:r>
              <a:rPr lang="en-GB" sz="1200" b="1"/>
              <a:t>maximum</a:t>
            </a:r>
            <a:r>
              <a:rPr lang="en-GB" sz="1200"/>
              <a:t> of between 10 – 12 hours at the end of the whole placement (end of March).  The stated teaching hours are a </a:t>
            </a:r>
            <a:r>
              <a:rPr lang="en-GB" sz="1200" b="1"/>
              <a:t>potential</a:t>
            </a:r>
            <a:r>
              <a:rPr lang="en-GB" sz="1200"/>
              <a:t> guide to how that increase could be managed, but it is understood that there will have to be variation due to timetabling restrictions and trainee progression – school-based mentors should feel free to alter trainee’s timetabled hours and workload as they see fit.</a:t>
            </a:r>
          </a:p>
        </p:txBody>
      </p:sp>
      <p:sp>
        <p:nvSpPr>
          <p:cNvPr id="7" name="Rectangle 6">
            <a:extLst>
              <a:ext uri="{FF2B5EF4-FFF2-40B4-BE49-F238E27FC236}">
                <a16:creationId xmlns:a16="http://schemas.microsoft.com/office/drawing/2014/main" id="{6DC748B5-A315-4925-D61F-CBD895325C0F}"/>
              </a:ext>
            </a:extLst>
          </p:cNvPr>
          <p:cNvSpPr/>
          <p:nvPr/>
        </p:nvSpPr>
        <p:spPr>
          <a:xfrm>
            <a:off x="0" y="4616649"/>
            <a:ext cx="12287250" cy="248138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8" name="Content Placeholder 10">
            <a:extLst>
              <a:ext uri="{FF2B5EF4-FFF2-40B4-BE49-F238E27FC236}">
                <a16:creationId xmlns:a16="http://schemas.microsoft.com/office/drawing/2014/main" id="{742D9CD5-89D3-C4BF-227F-36B923854CEB}"/>
              </a:ext>
            </a:extLst>
          </p:cNvPr>
          <p:cNvGraphicFramePr>
            <a:graphicFrameLocks/>
          </p:cNvGraphicFramePr>
          <p:nvPr>
            <p:extLst>
              <p:ext uri="{D42A27DB-BD31-4B8C-83A1-F6EECF244321}">
                <p14:modId xmlns:p14="http://schemas.microsoft.com/office/powerpoint/2010/main" val="3720584107"/>
              </p:ext>
            </p:extLst>
          </p:nvPr>
        </p:nvGraphicFramePr>
        <p:xfrm>
          <a:off x="113584" y="584775"/>
          <a:ext cx="9692282" cy="5937767"/>
        </p:xfrm>
        <a:graphic>
          <a:graphicData uri="http://schemas.openxmlformats.org/drawingml/2006/table">
            <a:tbl>
              <a:tblPr>
                <a:tableStyleId>{5C22544A-7EE6-4342-B048-85BDC9FD1C3A}</a:tableStyleId>
              </a:tblPr>
              <a:tblGrid>
                <a:gridCol w="1498534">
                  <a:extLst>
                    <a:ext uri="{9D8B030D-6E8A-4147-A177-3AD203B41FA5}">
                      <a16:colId xmlns:a16="http://schemas.microsoft.com/office/drawing/2014/main" val="4171999810"/>
                    </a:ext>
                  </a:extLst>
                </a:gridCol>
                <a:gridCol w="525440">
                  <a:extLst>
                    <a:ext uri="{9D8B030D-6E8A-4147-A177-3AD203B41FA5}">
                      <a16:colId xmlns:a16="http://schemas.microsoft.com/office/drawing/2014/main" val="3429047130"/>
                    </a:ext>
                  </a:extLst>
                </a:gridCol>
                <a:gridCol w="1013508">
                  <a:extLst>
                    <a:ext uri="{9D8B030D-6E8A-4147-A177-3AD203B41FA5}">
                      <a16:colId xmlns:a16="http://schemas.microsoft.com/office/drawing/2014/main" val="3918511809"/>
                    </a:ext>
                  </a:extLst>
                </a:gridCol>
                <a:gridCol w="217424">
                  <a:extLst>
                    <a:ext uri="{9D8B030D-6E8A-4147-A177-3AD203B41FA5}">
                      <a16:colId xmlns:a16="http://schemas.microsoft.com/office/drawing/2014/main" val="2795175883"/>
                    </a:ext>
                  </a:extLst>
                </a:gridCol>
                <a:gridCol w="1304544">
                  <a:extLst>
                    <a:ext uri="{9D8B030D-6E8A-4147-A177-3AD203B41FA5}">
                      <a16:colId xmlns:a16="http://schemas.microsoft.com/office/drawing/2014/main" val="4160524858"/>
                    </a:ext>
                  </a:extLst>
                </a:gridCol>
                <a:gridCol w="1263904">
                  <a:extLst>
                    <a:ext uri="{9D8B030D-6E8A-4147-A177-3AD203B41FA5}">
                      <a16:colId xmlns:a16="http://schemas.microsoft.com/office/drawing/2014/main" val="2625717297"/>
                    </a:ext>
                  </a:extLst>
                </a:gridCol>
                <a:gridCol w="928624">
                  <a:extLst>
                    <a:ext uri="{9D8B030D-6E8A-4147-A177-3AD203B41FA5}">
                      <a16:colId xmlns:a16="http://schemas.microsoft.com/office/drawing/2014/main" val="2970496562"/>
                    </a:ext>
                  </a:extLst>
                </a:gridCol>
                <a:gridCol w="928624">
                  <a:extLst>
                    <a:ext uri="{9D8B030D-6E8A-4147-A177-3AD203B41FA5}">
                      <a16:colId xmlns:a16="http://schemas.microsoft.com/office/drawing/2014/main" val="3360857138"/>
                    </a:ext>
                  </a:extLst>
                </a:gridCol>
                <a:gridCol w="898710">
                  <a:extLst>
                    <a:ext uri="{9D8B030D-6E8A-4147-A177-3AD203B41FA5}">
                      <a16:colId xmlns:a16="http://schemas.microsoft.com/office/drawing/2014/main" val="3917098340"/>
                    </a:ext>
                  </a:extLst>
                </a:gridCol>
                <a:gridCol w="1112970">
                  <a:extLst>
                    <a:ext uri="{9D8B030D-6E8A-4147-A177-3AD203B41FA5}">
                      <a16:colId xmlns:a16="http://schemas.microsoft.com/office/drawing/2014/main" val="2600671040"/>
                    </a:ext>
                  </a:extLst>
                </a:gridCol>
              </a:tblGrid>
              <a:tr h="812496">
                <a:tc>
                  <a:txBody>
                    <a:bodyPr/>
                    <a:lstStyle/>
                    <a:p>
                      <a:pPr algn="ctr" fontAlgn="b"/>
                      <a:r>
                        <a:rPr lang="en-GB" sz="1000" u="none" strike="noStrike">
                          <a:effectLst/>
                          <a:latin typeface="Arial" panose="020B0604020202020204" pitchFamily="34" charset="0"/>
                          <a:cs typeface="Arial" panose="020B0604020202020204" pitchFamily="34" charset="0"/>
                        </a:rPr>
                        <a:t> TU Semester Week</a:t>
                      </a:r>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000" u="none" strike="noStrike">
                          <a:effectLst/>
                          <a:latin typeface="Arial" panose="020B0604020202020204" pitchFamily="34" charset="0"/>
                          <a:cs typeface="Arial" panose="020B0604020202020204" pitchFamily="34" charset="0"/>
                        </a:rPr>
                        <a:t>Minimum </a:t>
                      </a:r>
                      <a:r>
                        <a:rPr lang="en-GB" sz="1000" i="1" u="none" strike="noStrike">
                          <a:effectLst/>
                          <a:latin typeface="Arial" panose="020B0604020202020204" pitchFamily="34" charset="0"/>
                          <a:cs typeface="Arial" panose="020B0604020202020204" pitchFamily="34" charset="0"/>
                        </a:rPr>
                        <a:t>weekly</a:t>
                      </a:r>
                      <a:r>
                        <a:rPr lang="en-GB" sz="1000" u="none" strike="noStrike">
                          <a:effectLst/>
                          <a:latin typeface="Arial" panose="020B0604020202020204" pitchFamily="34" charset="0"/>
                          <a:cs typeface="Arial" panose="020B0604020202020204" pitchFamily="34" charset="0"/>
                        </a:rPr>
                        <a:t> Teaching hours</a:t>
                      </a:r>
                      <a:endParaRPr lang="en-GB" sz="1000" b="0" i="0" u="none" strike="noStrike">
                        <a:solidFill>
                          <a:srgbClr val="000000"/>
                        </a:solidFill>
                        <a:effectLst/>
                        <a:latin typeface="Arial" panose="020B0604020202020204" pitchFamily="34" charset="0"/>
                        <a:cs typeface="Arial" panose="020B0604020202020204" pitchFamily="34" charset="0"/>
                      </a:endParaRPr>
                    </a:p>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gridSpan="2">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Monday</a:t>
                      </a:r>
                    </a:p>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hMerge="1">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Tuesday</a:t>
                      </a:r>
                    </a:p>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Tuesday</a:t>
                      </a:r>
                    </a:p>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a:latin typeface="Arial" panose="020B0604020202020204" pitchFamily="34" charset="0"/>
                          <a:cs typeface="Arial" panose="020B0604020202020204" pitchFamily="34" charset="0"/>
                        </a:rPr>
                        <a:t>Wednesday </a:t>
                      </a:r>
                    </a:p>
                    <a:p>
                      <a:pPr algn="ctr"/>
                      <a:endParaRPr lang="en-GB" sz="1000">
                        <a:latin typeface="Arial" panose="020B0604020202020204" pitchFamily="34" charset="0"/>
                        <a:cs typeface="Arial" panose="020B0604020202020204" pitchFamily="34" charset="0"/>
                      </a:endParaRPr>
                    </a:p>
                    <a:p>
                      <a:pPr algn="ctr"/>
                      <a:endParaRPr lang="en-GB" sz="1000">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a:latin typeface="Arial" panose="020B0604020202020204" pitchFamily="34" charset="0"/>
                          <a:cs typeface="Arial" panose="020B0604020202020204" pitchFamily="34" charset="0"/>
                        </a:rPr>
                        <a:t>Thursday</a:t>
                      </a:r>
                    </a:p>
                    <a:p>
                      <a:pPr algn="ctr"/>
                      <a:endParaRPr lang="en-GB" sz="1000">
                        <a:latin typeface="Arial" panose="020B0604020202020204" pitchFamily="34" charset="0"/>
                        <a:cs typeface="Arial" panose="020B0604020202020204" pitchFamily="34" charset="0"/>
                      </a:endParaRPr>
                    </a:p>
                    <a:p>
                      <a:pPr algn="ctr"/>
                      <a:endParaRPr lang="en-GB" sz="1000">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a:latin typeface="Arial" panose="020B0604020202020204" pitchFamily="34" charset="0"/>
                          <a:cs typeface="Arial" panose="020B0604020202020204" pitchFamily="34" charset="0"/>
                        </a:rPr>
                        <a:t>Friday</a:t>
                      </a:r>
                    </a:p>
                    <a:p>
                      <a:pPr algn="ctr"/>
                      <a:endParaRPr lang="en-GB" sz="1000">
                        <a:latin typeface="Arial" panose="020B0604020202020204" pitchFamily="34" charset="0"/>
                        <a:cs typeface="Arial" panose="020B0604020202020204" pitchFamily="34" charset="0"/>
                      </a:endParaRPr>
                    </a:p>
                    <a:p>
                      <a:pPr algn="ctr"/>
                      <a:endParaRPr lang="en-GB" sz="1000">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a:latin typeface="Arial" panose="020B0604020202020204" pitchFamily="34" charset="0"/>
                          <a:cs typeface="Arial" panose="020B0604020202020204" pitchFamily="34" charset="0"/>
                        </a:rPr>
                        <a:t>Observation and Tripartite Window</a:t>
                      </a:r>
                    </a:p>
                    <a:p>
                      <a:pPr algn="ctr"/>
                      <a:endParaRPr lang="en-GB" sz="1000">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a:latin typeface="Arial" panose="020B0604020202020204" pitchFamily="34" charset="0"/>
                          <a:cs typeface="Arial" panose="020B0604020202020204" pitchFamily="34" charset="0"/>
                        </a:rPr>
                        <a:t>Number of days completed</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900630434"/>
                  </a:ext>
                </a:extLst>
              </a:tr>
              <a:tr h="411627">
                <a:tc rowSpan="3">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1</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a:solidFill>
                            <a:srgbClr val="000000"/>
                          </a:solidFill>
                          <a:effectLst/>
                          <a:latin typeface="Arial" panose="020B0604020202020204" pitchFamily="34" charset="0"/>
                          <a:cs typeface="Arial" panose="020B0604020202020204" pitchFamily="34" charset="0"/>
                        </a:rPr>
                        <a:t>23/09/24</a:t>
                      </a:r>
                    </a:p>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Arial"/>
                          <a:ea typeface="Times New Roman" panose="02020603050405020304" pitchFamily="18" charset="0"/>
                          <a:cs typeface="Arial"/>
                        </a:rPr>
                        <a:t>Study Day</a:t>
                      </a:r>
                      <a:endParaRPr kumimoji="0" lang="en-GB" sz="1000" b="0" i="0" u="none" strike="noStrike" kern="1200" cap="none" spc="0" normalizeH="0" baseline="0" noProof="0">
                        <a:ln>
                          <a:noFill/>
                        </a:ln>
                        <a:solidFill>
                          <a:srgbClr val="000000"/>
                        </a:solidFill>
                        <a:effectLst/>
                        <a:uLnTx/>
                        <a:uFillTx/>
                        <a:latin typeface="Arial"/>
                        <a:ea typeface="+mn-ea"/>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3"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Teesside Campus – Tuesday, Thursday and Friday</a:t>
                      </a:r>
                    </a:p>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Other Scheduled Learning – online or educational visits - Wednesday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rowSpan="13" gridSpan="4">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Teesside Campus – Tuesday, Thursday and Friday</a:t>
                      </a:r>
                    </a:p>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Other Scheduled Learning – online or educational visits - Wednesday</a:t>
                      </a:r>
                      <a:endParaRPr lang="en-GB"/>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rowSpan="13" hMerge="1">
                  <a:txBody>
                    <a:bodyPr/>
                    <a:lstStyle/>
                    <a:p>
                      <a:pPr algn="ctr" fontAlgn="b"/>
                      <a:endParaRPr lang="en-GB" sz="14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92D050"/>
                    </a:solidFill>
                  </a:tcPr>
                </a:tc>
                <a:tc rowSpan="13"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13"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2">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091452643"/>
                  </a:ext>
                </a:extLst>
              </a:tr>
              <a:tr h="0">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rowSpan="5">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99828504"/>
                  </a:ext>
                </a:extLst>
              </a:tr>
              <a:tr h="0">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2">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4234384291"/>
                  </a:ext>
                </a:extLst>
              </a:tr>
              <a:tr h="325288">
                <a:tc rowSpan="2">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2</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a:solidFill>
                            <a:srgbClr val="000000"/>
                          </a:solidFill>
                          <a:effectLst/>
                          <a:latin typeface="Arial" panose="020B0604020202020204" pitchFamily="34" charset="0"/>
                          <a:cs typeface="Arial" panose="020B0604020202020204" pitchFamily="34" charset="0"/>
                        </a:rPr>
                        <a:t>30/09/24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algn="ctr" fontAlgn="b"/>
                      <a:r>
                        <a:rPr kumimoji="0" lang="en-US" sz="1000" b="0" i="0" u="none" strike="noStrike" kern="1200" cap="none" spc="0" normalizeH="0" baseline="0" noProof="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Study Day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lnT w="12700" cap="flat" cmpd="sng" algn="ctr">
                      <a:solidFill>
                        <a:schemeClr val="tx1"/>
                      </a:solidFill>
                      <a:prstDash val="solid"/>
                      <a:round/>
                      <a:headEnd type="none" w="med" len="med"/>
                      <a:tailEnd type="none" w="med" len="med"/>
                    </a:lnT>
                  </a:tcPr>
                </a:tc>
                <a:tc vMerge="1">
                  <a:txBody>
                    <a:bodyPr/>
                    <a:lstStyle/>
                    <a:p>
                      <a:endParaRPr lang="en-GB"/>
                    </a:p>
                  </a:txBody>
                  <a:tcPr/>
                </a:tc>
                <a:extLst>
                  <a:ext uri="{0D108BD9-81ED-4DB2-BD59-A6C34878D82A}">
                    <a16:rowId xmlns:a16="http://schemas.microsoft.com/office/drawing/2014/main" val="272476394"/>
                  </a:ext>
                </a:extLst>
              </a:tr>
              <a:tr h="0">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4">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3635277276"/>
                  </a:ext>
                </a:extLst>
              </a:tr>
              <a:tr h="0">
                <a:tc rowSpan="2">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3</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a:solidFill>
                            <a:srgbClr val="000000"/>
                          </a:solidFill>
                          <a:effectLst/>
                          <a:latin typeface="Arial" panose="020B0604020202020204" pitchFamily="34" charset="0"/>
                          <a:cs typeface="Arial" panose="020B0604020202020204" pitchFamily="34" charset="0"/>
                        </a:rPr>
                        <a:t>7/10/24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2">
                  <a:txBody>
                    <a:bodyPr/>
                    <a:lstStyle/>
                    <a:p>
                      <a:pPr algn="ctr" fontAlgn="b"/>
                      <a:r>
                        <a:rPr kumimoji="0" lang="en-US" sz="1000" b="0" i="0" u="none" strike="noStrike" kern="1200" cap="none" spc="0" normalizeH="0" baseline="0" noProof="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Study Day</a:t>
                      </a:r>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2"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lnT w="12700" cap="flat" cmpd="sng" algn="ctr">
                      <a:solidFill>
                        <a:schemeClr val="tx1"/>
                      </a:solidFill>
                      <a:prstDash val="solid"/>
                      <a:round/>
                      <a:headEnd type="none" w="med" len="med"/>
                      <a:tailEnd type="none" w="med" len="med"/>
                    </a:lnT>
                  </a:tcPr>
                </a:tc>
                <a:tc vMerge="1">
                  <a:txBody>
                    <a:bodyPr/>
                    <a:lstStyle/>
                    <a:p>
                      <a:endParaRPr lang="en-GB"/>
                    </a:p>
                  </a:txBody>
                  <a:tcPr/>
                </a:tc>
                <a:extLst>
                  <a:ext uri="{0D108BD9-81ED-4DB2-BD59-A6C34878D82A}">
                    <a16:rowId xmlns:a16="http://schemas.microsoft.com/office/drawing/2014/main" val="4045273015"/>
                  </a:ext>
                </a:extLst>
              </a:tr>
              <a:tr h="336611">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rowSpan="3">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81573577"/>
                  </a:ext>
                </a:extLst>
              </a:tr>
              <a:tr h="49679">
                <a:tc rowSpan="3">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4</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a:solidFill>
                            <a:srgbClr val="000000"/>
                          </a:solidFill>
                          <a:effectLst/>
                          <a:latin typeface="Arial" panose="020B0604020202020204" pitchFamily="34" charset="0"/>
                          <a:cs typeface="Arial" panose="020B0604020202020204" pitchFamily="34" charset="0"/>
                        </a:rPr>
                        <a:t>14/10/24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3">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gridSpan="2">
                  <a:txBody>
                    <a:bodyPr/>
                    <a:lstStyle/>
                    <a:p>
                      <a:pPr algn="ctr" fontAlgn="b"/>
                      <a:r>
                        <a:rPr kumimoji="0" lang="en-US" sz="1000" b="0" i="0" u="none" strike="noStrike" kern="1200" cap="none" spc="0" normalizeH="0" baseline="0" noProof="0">
                          <a:ln>
                            <a:noFill/>
                          </a:ln>
                          <a:solidFill>
                            <a:prstClr val="black"/>
                          </a:solidFill>
                          <a:effectLst/>
                          <a:uLnTx/>
                          <a:uFillTx/>
                          <a:latin typeface="Arial" panose="020B0604020202020204" pitchFamily="34" charset="0"/>
                          <a:ea typeface="Times New Roman" panose="02020603050405020304" pitchFamily="18" charset="0"/>
                          <a:cs typeface="Arial" panose="020B0604020202020204" pitchFamily="34" charset="0"/>
                        </a:rPr>
                        <a:t>Study Day</a:t>
                      </a:r>
                      <a:endParaRPr lang="en-GB" sz="1000" u="none" strike="noStrike">
                        <a:effectLst/>
                        <a:highlight>
                          <a:srgbClr val="FFFF00"/>
                        </a:highligh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rowSpan="3" hMerge="1">
                  <a:txBody>
                    <a:bodyPr/>
                    <a:lstStyle/>
                    <a:p>
                      <a:endParaRPr lang="en-GB"/>
                    </a:p>
                  </a:txBody>
                  <a:tcPr/>
                </a:tc>
                <a:tc gridSpan="4" vMerge="1">
                  <a:txBody>
                    <a:bodyPr/>
                    <a:lstStyle/>
                    <a:p>
                      <a:endParaRPr lang="en-GB"/>
                    </a:p>
                  </a:txBody>
                  <a:tcPr/>
                </a:tc>
                <a:tc hMerge="1" vMerge="1">
                  <a:txBody>
                    <a:bodyPr/>
                    <a:lstStyle/>
                    <a:p>
                      <a:pPr algn="ctr" fontAlgn="b"/>
                      <a:endParaRPr lang="en-GB" sz="1400" u="none" strike="noStrike">
                        <a:effectLst/>
                        <a:highlight>
                          <a:srgbClr val="FFFF00"/>
                        </a:highlight>
                      </a:endParaRPr>
                    </a:p>
                  </a:txBody>
                  <a:tcPr marL="0" marR="0" marT="0" marB="0" anchor="ct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729558602"/>
                  </a:ext>
                </a:extLst>
              </a:tr>
              <a:tr h="0">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rowSpan="2">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extLst>
                  <a:ext uri="{0D108BD9-81ED-4DB2-BD59-A6C34878D82A}">
                    <a16:rowId xmlns:a16="http://schemas.microsoft.com/office/drawing/2014/main" val="2412760769"/>
                  </a:ext>
                </a:extLst>
              </a:tr>
              <a:tr h="411627">
                <a:tc vMerge="1">
                  <a:txBody>
                    <a:bodyPr/>
                    <a:lstStyle/>
                    <a:p>
                      <a:endParaRPr lang="en-GB"/>
                    </a:p>
                  </a:txBody>
                  <a:tcPr/>
                </a:tc>
                <a:tc vMerge="1">
                  <a:txBody>
                    <a:bodyPr/>
                    <a:lstStyle/>
                    <a:p>
                      <a:endParaRPr lang="en-GB"/>
                    </a:p>
                  </a:txBody>
                  <a:tcPr/>
                </a:tc>
                <a:tc gridSpan="2" vMerge="1">
                  <a:txBody>
                    <a:bodyPr/>
                    <a:lstStyle/>
                    <a:p>
                      <a:endParaRPr lang="en-GB"/>
                    </a:p>
                  </a:txBody>
                  <a:tcPr/>
                </a:tc>
                <a:tc hMerge="1" vMerge="1">
                  <a:txBody>
                    <a:bodyPr/>
                    <a:lstStyle/>
                    <a:p>
                      <a:endParaRPr lang="en-GB"/>
                    </a:p>
                  </a:txBody>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96671687"/>
                  </a:ext>
                </a:extLst>
              </a:tr>
              <a:tr h="401179">
                <a:tc>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5</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a:solidFill>
                            <a:srgbClr val="000000"/>
                          </a:solidFill>
                          <a:effectLst/>
                          <a:latin typeface="Arial" panose="020B0604020202020204" pitchFamily="34" charset="0"/>
                          <a:cs typeface="Arial" panose="020B0604020202020204" pitchFamily="34" charset="0"/>
                        </a:rPr>
                        <a:t>21/10/24</a:t>
                      </a:r>
                    </a:p>
                    <a:p>
                      <a:pPr marL="0" marR="0" lvl="0" indent="0" algn="ctr" defTabSz="914400" rtl="0" eaLnBrk="1" fontAlgn="b" latinLnBrk="0" hangingPunct="1">
                        <a:lnSpc>
                          <a:spcPct val="100000"/>
                        </a:lnSpc>
                        <a:spcBef>
                          <a:spcPts val="0"/>
                        </a:spcBef>
                        <a:spcAft>
                          <a:spcPts val="0"/>
                        </a:spcAft>
                        <a:buClrTx/>
                        <a:buSzTx/>
                        <a:buFontTx/>
                        <a:buNone/>
                        <a:tabLst/>
                        <a:defRPr/>
                      </a:pPr>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algn="ctr" fontAlgn="b"/>
                      <a:r>
                        <a:rPr lang="en-US" sz="1000">
                          <a:effectLst/>
                          <a:latin typeface="Arial" panose="020B0604020202020204" pitchFamily="34" charset="0"/>
                          <a:ea typeface="Times New Roman" panose="02020603050405020304" pitchFamily="18" charset="0"/>
                          <a:cs typeface="Arial" panose="020B0604020202020204" pitchFamily="34" charset="0"/>
                        </a:rPr>
                        <a:t>Study Day</a:t>
                      </a:r>
                      <a:endParaRPr lang="en-GB" sz="1000" b="0" i="0" u="none" strike="noStrike" baseline="0">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Teesside Campus</a:t>
                      </a:r>
                    </a:p>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Teesside Campus</a:t>
                      </a: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4" vMerge="1">
                  <a:txBody>
                    <a:bodyPr/>
                    <a:lstStyle/>
                    <a:p>
                      <a:endParaRPr lang="en-GB"/>
                    </a:p>
                  </a:txBody>
                  <a:tcPr/>
                </a:tc>
                <a:tc hMerge="1" vMerge="1">
                  <a:txBody>
                    <a:bodyPr/>
                    <a:lstStyle/>
                    <a:p>
                      <a:pPr algn="ctr" fontAlgn="b"/>
                      <a:endParaRPr lang="en-GB" sz="1400" b="0" i="0" u="none" strike="noStrike">
                        <a:solidFill>
                          <a:srgbClr val="000000"/>
                        </a:solidFill>
                        <a:effectLst/>
                        <a:latin typeface="Calibri" panose="020F0502020204030204" pitchFamily="34" charset="0"/>
                      </a:endParaRPr>
                    </a:p>
                  </a:txBody>
                  <a:tcPr marL="0" marR="0" marT="0" marB="0" anchor="ctr"/>
                </a:tc>
                <a:tc hMerge="1" vMerge="1">
                  <a:txBody>
                    <a:bodyPr/>
                    <a:lstStyle/>
                    <a:p>
                      <a:endParaRPr lang="en-GB"/>
                    </a:p>
                  </a:txBody>
                  <a:tcPr>
                    <a:lnL w="12700" cap="flat" cmpd="sng" algn="ctr">
                      <a:solidFill>
                        <a:schemeClr val="tx1"/>
                      </a:solidFill>
                      <a:prstDash val="solid"/>
                      <a:round/>
                      <a:headEnd type="none" w="med" len="med"/>
                      <a:tailEnd type="none" w="med" len="med"/>
                    </a:lnL>
                  </a:tcPr>
                </a:tc>
                <a:tc hMerge="1" vMerge="1">
                  <a:txBody>
                    <a:bodyPr/>
                    <a:lstStyle/>
                    <a:p>
                      <a:endParaRPr lang="en-GB"/>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59455853"/>
                  </a:ext>
                </a:extLst>
              </a:tr>
              <a:tr h="406248">
                <a:tc>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6</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a:solidFill>
                            <a:srgbClr val="000000"/>
                          </a:solidFill>
                          <a:effectLst/>
                          <a:latin typeface="Arial" panose="020B0604020202020204" pitchFamily="34" charset="0"/>
                          <a:cs typeface="Arial" panose="020B0604020202020204" pitchFamily="34" charset="0"/>
                        </a:rPr>
                        <a:t>28/10/24</a:t>
                      </a:r>
                    </a:p>
                    <a:p>
                      <a:pPr algn="ctr" fontAlgn="b"/>
                      <a:r>
                        <a:rPr lang="en-GB" sz="1000" b="0" i="0" u="none" strike="noStrike">
                          <a:solidFill>
                            <a:srgbClr val="FF0000"/>
                          </a:solidFill>
                          <a:effectLst/>
                          <a:latin typeface="Arial" panose="020B0604020202020204" pitchFamily="34" charset="0"/>
                          <a:cs typeface="Arial" panose="020B0604020202020204" pitchFamily="34" charset="0"/>
                        </a:rPr>
                        <a:t>Half-Term</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a:effectLst/>
                          <a:latin typeface="Arial"/>
                          <a:ea typeface="Times New Roman" panose="02020603050405020304" pitchFamily="18" charset="0"/>
                          <a:cs typeface="Arial"/>
                        </a:rPr>
                        <a:t>Study Day</a:t>
                      </a:r>
                      <a:endParaRPr kumimoji="0" lang="en-GB" sz="1000" b="0" i="0" u="none" strike="noStrike" kern="1200" cap="none" spc="0" normalizeH="0" baseline="0" noProof="0">
                        <a:ln>
                          <a:noFill/>
                        </a:ln>
                        <a:solidFill>
                          <a:srgbClr val="000000"/>
                        </a:solidFill>
                        <a:effectLst/>
                        <a:uLnTx/>
                        <a:uFillTx/>
                        <a:latin typeface="Arial"/>
                        <a:ea typeface="+mn-ea"/>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GB"/>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4" vMerge="1">
                  <a:txBody>
                    <a:bodyPr/>
                    <a:lstStyle/>
                    <a:p>
                      <a:endParaRPr lang="en-GB"/>
                    </a:p>
                  </a:txBody>
                  <a:tcPr/>
                </a:tc>
                <a:tc hMerge="1" vMerge="1">
                  <a:txBody>
                    <a:bodyPr/>
                    <a:lstStyle/>
                    <a:p>
                      <a:pPr algn="ctr" fontAlgn="b"/>
                      <a:endParaRPr lang="en-GB" sz="1400" b="0" i="0" u="none" strike="noStrike">
                        <a:solidFill>
                          <a:srgbClr val="000000"/>
                        </a:solidFill>
                        <a:effectLst/>
                        <a:highlight>
                          <a:srgbClr val="FFFF00"/>
                        </a:highligh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tcPr>
                </a:tc>
                <a:tc hMerge="1" vMerge="1">
                  <a:txBody>
                    <a:bodyPr/>
                    <a:lstStyle/>
                    <a:p>
                      <a:endParaRPr lang="en-GB"/>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2D050"/>
                    </a:solidFill>
                  </a:tcPr>
                </a:tc>
                <a:tc hMerge="1" vMerge="1">
                  <a:txBody>
                    <a:bodyPr/>
                    <a:lstStyle/>
                    <a:p>
                      <a:endParaRPr lang="en-GB"/>
                    </a:p>
                  </a:txBody>
                  <a:tcPr/>
                </a:tc>
                <a:tc>
                  <a:txBody>
                    <a:bodyPr/>
                    <a:lstStyle/>
                    <a:p>
                      <a:pPr algn="ctr"/>
                      <a:endParaRPr lang="en-GB" sz="10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GB" sz="10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91294611"/>
                  </a:ext>
                </a:extLst>
              </a:tr>
              <a:tr h="531295">
                <a:tc>
                  <a:txBody>
                    <a:bodyPr/>
                    <a:lstStyle/>
                    <a:p>
                      <a:pPr algn="ctr"/>
                      <a:r>
                        <a:rPr lang="en-GB" sz="1000" b="0" i="0" u="none" strike="noStrike">
                          <a:solidFill>
                            <a:srgbClr val="000000"/>
                          </a:solidFill>
                          <a:effectLst/>
                          <a:latin typeface="Arial" panose="020B0604020202020204" pitchFamily="34" charset="0"/>
                          <a:cs typeface="Arial" panose="020B0604020202020204" pitchFamily="34" charset="0"/>
                        </a:rPr>
                        <a:t>7</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a:latin typeface="Arial" panose="020B0604020202020204" pitchFamily="34" charset="0"/>
                          <a:cs typeface="Arial" panose="020B0604020202020204" pitchFamily="34" charset="0"/>
                        </a:rPr>
                        <a:t>04/11/24</a:t>
                      </a:r>
                    </a:p>
                    <a:p>
                      <a:pPr algn="ctr"/>
                      <a:endParaRPr lang="en-GB" sz="1000">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lang="en-GB" sz="1000">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a:effectLst/>
                          <a:latin typeface="Arial"/>
                          <a:ea typeface="Times New Roman" panose="02020603050405020304" pitchFamily="18" charset="0"/>
                          <a:cs typeface="Arial"/>
                        </a:rPr>
                        <a:t>Study Day</a:t>
                      </a:r>
                      <a:endParaRPr kumimoji="0" lang="en-GB" sz="1000" b="0" i="0" u="none" strike="noStrike" kern="1200" cap="none" spc="0" normalizeH="0" baseline="0" noProof="0">
                        <a:ln>
                          <a:noFill/>
                        </a:ln>
                        <a:solidFill>
                          <a:srgbClr val="000000"/>
                        </a:solidFill>
                        <a:effectLst/>
                        <a:uLnTx/>
                        <a:uFillTx/>
                        <a:latin typeface="Arial"/>
                        <a:ea typeface="+mn-ea"/>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hMerge="1">
                  <a:txBody>
                    <a:bodyPr/>
                    <a:lstStyle/>
                    <a:p>
                      <a:endParaRPr lang="en-GB"/>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gridSpan="4" vMerge="1">
                  <a:txBody>
                    <a:bodyPr/>
                    <a:lstStyle/>
                    <a:p>
                      <a:endParaRPr lang="en-GB"/>
                    </a:p>
                  </a:txBody>
                  <a:tcPr/>
                </a:tc>
                <a:tc hMerge="1" vMerge="1">
                  <a:txBody>
                    <a:bodyPr/>
                    <a:lstStyle/>
                    <a:p>
                      <a:endParaRPr lang="en-GB"/>
                    </a:p>
                  </a:txBody>
                  <a:tcPr>
                    <a:lnL w="12700" cap="flat" cmpd="sng" algn="ctr">
                      <a:solidFill>
                        <a:schemeClr val="tx1"/>
                      </a:solidFill>
                      <a:prstDash val="solid"/>
                      <a:round/>
                      <a:headEnd type="none" w="med" len="med"/>
                      <a:tailEnd type="none" w="med" len="med"/>
                    </a:lnL>
                  </a:tcPr>
                </a:tc>
                <a:tc hMerge="1" v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vMerge="1">
                  <a:txBody>
                    <a:bodyPr/>
                    <a:lstStyle/>
                    <a:p>
                      <a:endParaRPr lang="en-GB"/>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05205573"/>
                  </a:ext>
                </a:extLst>
              </a:tr>
              <a:tr h="477951">
                <a:tc>
                  <a:txBody>
                    <a:bodyPr/>
                    <a:lstStyle/>
                    <a:p>
                      <a:pPr algn="ctr"/>
                      <a:r>
                        <a:rPr lang="en-GB" sz="1000" b="0" i="0" u="none" strike="noStrike">
                          <a:solidFill>
                            <a:srgbClr val="000000"/>
                          </a:solidFill>
                          <a:effectLst/>
                          <a:latin typeface="Arial" panose="020B0604020202020204" pitchFamily="34" charset="0"/>
                          <a:cs typeface="Arial" panose="020B0604020202020204" pitchFamily="34" charset="0"/>
                        </a:rPr>
                        <a:t>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a:latin typeface="Arial" panose="020B0604020202020204" pitchFamily="34" charset="0"/>
                          <a:cs typeface="Arial" panose="020B0604020202020204" pitchFamily="34" charset="0"/>
                        </a:rPr>
                        <a:t>11/11/24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a:latin typeface="Arial" panose="020B0604020202020204" pitchFamily="34" charset="0"/>
                          <a:cs typeface="Arial" panose="020B0604020202020204" pitchFamily="34" charset="0"/>
                        </a:rPr>
                        <a:t>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School Placement Part 1 (20 Days total)</a:t>
                      </a:r>
                    </a:p>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School Placement Part 1 (18 Days)</a:t>
                      </a:r>
                    </a:p>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p>
                      <a:pPr algn="ctr"/>
                      <a:r>
                        <a:rPr lang="en-GB" sz="1000">
                          <a:latin typeface="Arial" panose="020B0604020202020204" pitchFamily="34" charset="0"/>
                          <a:cs typeface="Arial" panose="020B0604020202020204" pitchFamily="34" charset="0"/>
                        </a:rPr>
                        <a:t>Placement – 3 days </a:t>
                      </a:r>
                    </a:p>
                    <a:p>
                      <a:pPr algn="ctr"/>
                      <a:r>
                        <a:rPr lang="en-GB" sz="1000">
                          <a:latin typeface="Arial" panose="020B0604020202020204" pitchFamily="34" charset="0"/>
                          <a:cs typeface="Arial" panose="020B0604020202020204" pitchFamily="34" charset="0"/>
                        </a:rPr>
                        <a:t>Tuesday, Wednesday and Thursday</a:t>
                      </a:r>
                    </a:p>
                  </a:txBody>
                  <a:tcPr marL="0" marR="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341638663"/>
                  </a:ext>
                </a:extLst>
              </a:tr>
              <a:tr h="381132">
                <a:tc>
                  <a:txBody>
                    <a:bodyPr/>
                    <a:lstStyle/>
                    <a:p>
                      <a:pPr algn="ctr"/>
                      <a:r>
                        <a:rPr lang="en-GB" sz="1000" b="0" i="0" u="none" strike="noStrike">
                          <a:solidFill>
                            <a:srgbClr val="000000"/>
                          </a:solidFill>
                          <a:effectLst/>
                          <a:latin typeface="Arial" panose="020B0604020202020204" pitchFamily="34" charset="0"/>
                          <a:cs typeface="Arial" panose="020B0604020202020204" pitchFamily="34" charset="0"/>
                        </a:rPr>
                        <a:t>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a:latin typeface="Arial" panose="020B0604020202020204" pitchFamily="34" charset="0"/>
                          <a:cs typeface="Arial" panose="020B0604020202020204" pitchFamily="34" charset="0"/>
                        </a:rPr>
                        <a:t>18/11/24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a:latin typeface="Arial" panose="020B0604020202020204" pitchFamily="34" charset="0"/>
                          <a:cs typeface="Arial" panose="020B0604020202020204" pitchFamily="34" charset="0"/>
                        </a:rPr>
                        <a:t>2-3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6">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Block Placement – 5 Days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mpd="sng">
                      <a:noFill/>
                    </a:lnT>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10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206920242"/>
                  </a:ext>
                </a:extLst>
              </a:tr>
              <a:tr h="304800">
                <a:tc>
                  <a:txBody>
                    <a:bodyPr/>
                    <a:lstStyle/>
                    <a:p>
                      <a:pPr lvl="0" algn="ctr">
                        <a:buNone/>
                      </a:pPr>
                      <a:r>
                        <a:rPr lang="en-GB" sz="1000" b="0" i="0" u="none" strike="noStrike">
                          <a:solidFill>
                            <a:srgbClr val="000000"/>
                          </a:solidFill>
                          <a:effectLst/>
                          <a:latin typeface="Arial"/>
                          <a:cs typeface="Arial"/>
                        </a:rPr>
                        <a:t>10</a:t>
                      </a:r>
                      <a:endParaRPr lang="en-US"/>
                    </a:p>
                    <a:p>
                      <a:pPr marL="0" marR="0" lvl="0" indent="0" algn="ctr" rtl="0">
                        <a:lnSpc>
                          <a:spcPct val="100000"/>
                        </a:lnSpc>
                        <a:spcBef>
                          <a:spcPts val="0"/>
                        </a:spcBef>
                        <a:spcAft>
                          <a:spcPts val="0"/>
                        </a:spcAft>
                        <a:buClrTx/>
                        <a:buSzTx/>
                        <a:buFontTx/>
                        <a:buNone/>
                      </a:pPr>
                      <a:r>
                        <a:rPr lang="en-GB" sz="1000">
                          <a:latin typeface="Arial"/>
                          <a:cs typeface="Arial"/>
                        </a:rPr>
                        <a:t>25/11/24</a:t>
                      </a:r>
                      <a:endParaRPr lang="en-GB"/>
                    </a:p>
                  </a:txBody>
                  <a:tcPr marL="0" marR="0" marT="0" marB="0" anchor="b">
                    <a:lnL w="12700">
                      <a:solidFill>
                        <a:schemeClr val="tx1"/>
                      </a:solidFill>
                    </a:lnL>
                    <a:lnR w="12700">
                      <a:solidFill>
                        <a:schemeClr val="tx1"/>
                      </a:solidFill>
                    </a:lnR>
                    <a:lnT w="12700">
                      <a:solidFill>
                        <a:schemeClr val="tx1"/>
                      </a:solidFill>
                    </a:lnT>
                    <a:lnB w="12700">
                      <a:solidFill>
                        <a:schemeClr val="tx1"/>
                      </a:solidFill>
                    </a:lnB>
                    <a:solidFill>
                      <a:schemeClr val="accent5">
                        <a:lumMod val="20000"/>
                        <a:lumOff val="80000"/>
                      </a:schemeClr>
                    </a:solidFill>
                  </a:tcPr>
                </a:tc>
                <a:tc>
                  <a:txBody>
                    <a:bodyPr/>
                    <a:lstStyle/>
                    <a:p>
                      <a:pPr lvl="0" algn="ctr">
                        <a:buNone/>
                      </a:pPr>
                      <a:r>
                        <a:rPr lang="en-GB" sz="1000">
                          <a:latin typeface="Arial"/>
                          <a:cs typeface="Arial"/>
                        </a:rPr>
                        <a:t>3-4</a:t>
                      </a:r>
                      <a:endParaRPr lang="en-US"/>
                    </a:p>
                  </a:txBody>
                  <a:tcPr marL="0" marR="0" marT="0" marB="0" anchor="b">
                    <a:lnL w="12700">
                      <a:solidFill>
                        <a:schemeClr val="tx1"/>
                      </a:solidFill>
                    </a:lnL>
                    <a:lnR w="12700">
                      <a:solidFill>
                        <a:schemeClr val="tx1"/>
                      </a:solidFill>
                    </a:lnR>
                    <a:lnT w="12700">
                      <a:solidFill>
                        <a:schemeClr val="tx1"/>
                      </a:solidFill>
                    </a:lnT>
                    <a:lnB w="12700">
                      <a:solidFill>
                        <a:schemeClr val="tx1"/>
                      </a:solidFill>
                    </a:lnB>
                    <a:solidFill>
                      <a:schemeClr val="bg1"/>
                    </a:solidFill>
                  </a:tcPr>
                </a:tc>
                <a:tc gridSpan="6">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Block placement - 5 Days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lnL w="12700" cap="flat" cmpd="sng" algn="ctr">
                      <a:solidFill>
                        <a:schemeClr val="tx1"/>
                      </a:solidFill>
                      <a:prstDash val="solid"/>
                      <a:round/>
                      <a:headEnd type="none" w="med" len="med"/>
                      <a:tailEnd type="none" w="med" len="med"/>
                    </a:lnL>
                  </a:tcPr>
                </a:tc>
                <a:tc rowSpan="2">
                  <a:txBody>
                    <a:bodyPr/>
                    <a:lstStyle/>
                    <a:p>
                      <a:pPr algn="ctr"/>
                      <a:r>
                        <a:rPr lang="en-GB" sz="1000"/>
                        <a:t>Obs. 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2583"/>
                    </a:solidFill>
                  </a:tcPr>
                </a:tc>
                <a:tc>
                  <a:txBody>
                    <a:bodyPr/>
                    <a:lstStyle/>
                    <a:p>
                      <a:pPr algn="ctr"/>
                      <a:r>
                        <a:rPr lang="en-GB" sz="1000">
                          <a:latin typeface="Arial" panose="020B0604020202020204" pitchFamily="34" charset="0"/>
                          <a:cs typeface="Arial" panose="020B0604020202020204" pitchFamily="34" charset="0"/>
                        </a:rPr>
                        <a:t>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1119878"/>
                  </a:ext>
                </a:extLst>
              </a:tr>
              <a:tr h="265002">
                <a:tc>
                  <a:txBody>
                    <a:bodyPr/>
                    <a:lstStyle/>
                    <a:p>
                      <a:pPr lvl="0" algn="ctr">
                        <a:buNone/>
                      </a:pPr>
                      <a:r>
                        <a:rPr lang="en-GB" sz="1000" b="0" i="0" u="none" strike="noStrike">
                          <a:solidFill>
                            <a:srgbClr val="000000"/>
                          </a:solidFill>
                          <a:effectLst/>
                          <a:latin typeface="Arial"/>
                          <a:cs typeface="Arial"/>
                        </a:rPr>
                        <a:t>11</a:t>
                      </a:r>
                      <a:endParaRPr lang="en-US"/>
                    </a:p>
                    <a:p>
                      <a:pPr marL="0" marR="0" lvl="0" indent="0" algn="ctr" rtl="0">
                        <a:lnSpc>
                          <a:spcPct val="100000"/>
                        </a:lnSpc>
                        <a:spcBef>
                          <a:spcPts val="0"/>
                        </a:spcBef>
                        <a:spcAft>
                          <a:spcPts val="0"/>
                        </a:spcAft>
                        <a:buClrTx/>
                        <a:buSzTx/>
                        <a:buFontTx/>
                        <a:buNone/>
                      </a:pPr>
                      <a:r>
                        <a:rPr lang="en-GB" sz="1000">
                          <a:latin typeface="Arial"/>
                          <a:cs typeface="Arial"/>
                        </a:rPr>
                        <a:t>02/12/24</a:t>
                      </a:r>
                      <a:endParaRPr lang="en-GB"/>
                    </a:p>
                  </a:txBody>
                  <a:tcPr marL="0" marR="0" marT="0" marB="0" anchor="b">
                    <a:lnL w="12700">
                      <a:solidFill>
                        <a:schemeClr val="tx1"/>
                      </a:solid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chemeClr val="accent5">
                        <a:lumMod val="20000"/>
                        <a:lumOff val="80000"/>
                      </a:schemeClr>
                    </a:solidFill>
                  </a:tcPr>
                </a:tc>
                <a:tc>
                  <a:txBody>
                    <a:bodyPr/>
                    <a:lstStyle/>
                    <a:p>
                      <a:pPr marL="0" marR="0" lvl="0" indent="0" algn="ctr" rtl="0">
                        <a:lnSpc>
                          <a:spcPct val="100000"/>
                        </a:lnSpc>
                        <a:spcBef>
                          <a:spcPts val="0"/>
                        </a:spcBef>
                        <a:spcAft>
                          <a:spcPts val="0"/>
                        </a:spcAft>
                        <a:buClrTx/>
                        <a:buSzTx/>
                        <a:buFontTx/>
                        <a:buNone/>
                      </a:pPr>
                      <a:endParaRPr lang="en-US" sz="1000">
                        <a:latin typeface="Arial" panose="020B0604020202020204" pitchFamily="34" charset="0"/>
                        <a:cs typeface="Arial" panose="020B0604020202020204" pitchFamily="34" charset="0"/>
                      </a:endParaRPr>
                    </a:p>
                    <a:p>
                      <a:pPr marL="0" marR="0" lvl="0" indent="0" algn="ctr" rtl="0">
                        <a:lnSpc>
                          <a:spcPct val="100000"/>
                        </a:lnSpc>
                        <a:spcBef>
                          <a:spcPts val="0"/>
                        </a:spcBef>
                        <a:spcAft>
                          <a:spcPts val="0"/>
                        </a:spcAft>
                        <a:buClrTx/>
                        <a:buSzTx/>
                        <a:buFontTx/>
                        <a:buNone/>
                      </a:pPr>
                      <a:r>
                        <a:rPr lang="en-US" sz="1000">
                          <a:latin typeface="Arial" panose="020B0604020202020204" pitchFamily="34" charset="0"/>
                          <a:cs typeface="Arial" panose="020B0604020202020204" pitchFamily="34" charset="0"/>
                        </a:rPr>
                        <a:t>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a:solidFill>
                        <a:schemeClr val="tx1"/>
                      </a:solidFill>
                    </a:lnB>
                    <a:solidFill>
                      <a:schemeClr val="bg1"/>
                    </a:solidFill>
                  </a:tcPr>
                </a:tc>
                <a:tc gridSpan="6">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t>Block Placement – 5 Days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lnL w="12700" cap="flat" cmpd="sng" algn="ctr">
                      <a:solidFill>
                        <a:schemeClr val="tx1"/>
                      </a:solidFill>
                      <a:prstDash val="solid"/>
                      <a:round/>
                      <a:headEnd type="none" w="med" len="med"/>
                      <a:tailEnd type="none" w="med" len="med"/>
                    </a:lnL>
                  </a:tcPr>
                </a:tc>
                <a:tc vMerge="1">
                  <a:txBody>
                    <a:bodyPr/>
                    <a:lstStyle/>
                    <a:p>
                      <a:pPr algn="ctr"/>
                      <a:endParaRPr lang="en-GB" sz="100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A2583"/>
                    </a:solidFill>
                  </a:tcPr>
                </a:tc>
                <a:tc>
                  <a:txBody>
                    <a:bodyPr/>
                    <a:lstStyle/>
                    <a:p>
                      <a:pPr algn="ctr"/>
                      <a:r>
                        <a:rPr lang="en-GB" sz="1000">
                          <a:latin typeface="Arial" panose="020B0604020202020204" pitchFamily="34" charset="0"/>
                          <a:cs typeface="Arial" panose="020B0604020202020204" pitchFamily="34" charset="0"/>
                        </a:rPr>
                        <a:t>20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69336388"/>
                  </a:ext>
                </a:extLst>
              </a:tr>
              <a:tr h="549061">
                <a:tc>
                  <a:txBody>
                    <a:bodyPr/>
                    <a:lstStyle/>
                    <a:p>
                      <a:pPr algn="ctr" fontAlgn="b"/>
                      <a:r>
                        <a:rPr lang="en-GB" sz="1000" b="0" i="0" u="none" strike="noStrike">
                          <a:solidFill>
                            <a:srgbClr val="000000"/>
                          </a:solidFill>
                          <a:effectLst/>
                          <a:latin typeface="Arial" panose="020B0604020202020204" pitchFamily="34" charset="0"/>
                          <a:cs typeface="Arial" panose="020B0604020202020204" pitchFamily="34" charset="0"/>
                        </a:rPr>
                        <a:t>12</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00">
                          <a:latin typeface="Arial" panose="020B0604020202020204" pitchFamily="34" charset="0"/>
                          <a:cs typeface="Arial" panose="020B0604020202020204" pitchFamily="34" charset="0"/>
                        </a:rPr>
                        <a:t>09/12/24</a:t>
                      </a:r>
                    </a:p>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lang="en-GB" sz="1000">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kern="1200">
                          <a:solidFill>
                            <a:schemeClr val="tx1"/>
                          </a:solidFill>
                          <a:effectLst/>
                          <a:latin typeface="Arial" panose="020B0604020202020204" pitchFamily="34" charset="0"/>
                          <a:ea typeface="+mn-ea"/>
                          <a:cs typeface="Arial" panose="020B0604020202020204" pitchFamily="34" charset="0"/>
                        </a:rPr>
                        <a:t>Study Day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5">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i="0" u="none" strike="noStrike" kern="1200">
                          <a:solidFill>
                            <a:schemeClr val="tx1"/>
                          </a:solidFill>
                          <a:effectLst/>
                          <a:latin typeface="Arial" panose="020B0604020202020204" pitchFamily="34" charset="0"/>
                          <a:ea typeface="+mn-ea"/>
                          <a:cs typeface="Arial" panose="020B0604020202020204" pitchFamily="34" charset="0"/>
                        </a:rPr>
                        <a:t>Teesside Campus</a:t>
                      </a:r>
                    </a:p>
                    <a:p>
                      <a:pPr algn="ctr"/>
                      <a:endParaRPr lang="en-GB"/>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endParaRPr lang="en-GB"/>
                    </a:p>
                  </a:txBody>
                  <a:tcPr/>
                </a:tc>
                <a:tc hMerge="1">
                  <a:txBody>
                    <a:bodyPr/>
                    <a:lstStyle/>
                    <a:p>
                      <a:pPr algn="ctr" fontAlgn="b"/>
                      <a:endParaRPr lang="en-GB" sz="1400" b="0" i="0" u="none" strike="noStrike">
                        <a:solidFill>
                          <a:srgbClr val="000000"/>
                        </a:solidFill>
                        <a:effectLst/>
                        <a:latin typeface="Calibri" panose="020F0502020204030204" pitchFamily="34" charset="0"/>
                      </a:endParaRPr>
                    </a:p>
                  </a:txBody>
                  <a:tcPr marL="0" marR="0" marT="0" marB="0" anchor="ctr">
                    <a:lnL w="12700" cap="flat" cmpd="sng" algn="ctr">
                      <a:solidFill>
                        <a:schemeClr val="tx1"/>
                      </a:solidFill>
                      <a:prstDash val="solid"/>
                      <a:round/>
                      <a:headEnd type="none" w="med" len="med"/>
                      <a:tailEnd type="none" w="med" len="med"/>
                    </a:lnL>
                    <a:solidFill>
                      <a:srgbClr val="FFC000"/>
                    </a:solidFill>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lnL w="12700" cap="flat" cmpd="sng" algn="ctr">
                      <a:solidFill>
                        <a:schemeClr val="tx1"/>
                      </a:solidFill>
                      <a:prstDash val="solid"/>
                      <a:round/>
                      <a:headEnd type="none" w="med" len="med"/>
                      <a:tailEnd type="none" w="med" len="med"/>
                    </a:ln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GB" sz="1000" b="0" i="0" u="none" strike="noStrike" kern="1200">
                        <a:solidFill>
                          <a:schemeClr val="tx1"/>
                        </a:solidFill>
                        <a:effectLst/>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lang="en-GB" sz="1000" b="0" i="0" u="none" strike="noStrike" kern="1200">
                        <a:solidFill>
                          <a:schemeClr val="tx1"/>
                        </a:solidFill>
                        <a:effectLst/>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798770329"/>
                  </a:ext>
                </a:extLst>
              </a:tr>
            </a:tbl>
          </a:graphicData>
        </a:graphic>
      </p:graphicFrame>
    </p:spTree>
    <p:extLst>
      <p:ext uri="{BB962C8B-B14F-4D97-AF65-F5344CB8AC3E}">
        <p14:creationId xmlns:p14="http://schemas.microsoft.com/office/powerpoint/2010/main" val="13560282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ED8E46CA-45E4-5E0A-4263-251E32F46B1A}"/>
              </a:ext>
            </a:extLst>
          </p:cNvPr>
          <p:cNvSpPr/>
          <p:nvPr/>
        </p:nvSpPr>
        <p:spPr>
          <a:xfrm>
            <a:off x="13252" y="4149091"/>
            <a:ext cx="12178748" cy="24345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aphicFrame>
        <p:nvGraphicFramePr>
          <p:cNvPr id="2" name="Content Placeholder 10">
            <a:extLst>
              <a:ext uri="{FF2B5EF4-FFF2-40B4-BE49-F238E27FC236}">
                <a16:creationId xmlns:a16="http://schemas.microsoft.com/office/drawing/2014/main" id="{97FED3D6-CC63-4FA0-58FB-2C49653DD793}"/>
              </a:ext>
            </a:extLst>
          </p:cNvPr>
          <p:cNvGraphicFramePr>
            <a:graphicFrameLocks/>
          </p:cNvGraphicFramePr>
          <p:nvPr>
            <p:extLst>
              <p:ext uri="{D42A27DB-BD31-4B8C-83A1-F6EECF244321}">
                <p14:modId xmlns:p14="http://schemas.microsoft.com/office/powerpoint/2010/main" val="671116906"/>
              </p:ext>
            </p:extLst>
          </p:nvPr>
        </p:nvGraphicFramePr>
        <p:xfrm>
          <a:off x="730684" y="-1"/>
          <a:ext cx="9574058" cy="6746891"/>
        </p:xfrm>
        <a:graphic>
          <a:graphicData uri="http://schemas.openxmlformats.org/drawingml/2006/table">
            <a:tbl>
              <a:tblPr>
                <a:tableStyleId>{5C22544A-7EE6-4342-B048-85BDC9FD1C3A}</a:tableStyleId>
              </a:tblPr>
              <a:tblGrid>
                <a:gridCol w="1677691">
                  <a:extLst>
                    <a:ext uri="{9D8B030D-6E8A-4147-A177-3AD203B41FA5}">
                      <a16:colId xmlns:a16="http://schemas.microsoft.com/office/drawing/2014/main" val="4171999810"/>
                    </a:ext>
                  </a:extLst>
                </a:gridCol>
                <a:gridCol w="620129">
                  <a:extLst>
                    <a:ext uri="{9D8B030D-6E8A-4147-A177-3AD203B41FA5}">
                      <a16:colId xmlns:a16="http://schemas.microsoft.com/office/drawing/2014/main" val="3429047130"/>
                    </a:ext>
                  </a:extLst>
                </a:gridCol>
                <a:gridCol w="1032889">
                  <a:extLst>
                    <a:ext uri="{9D8B030D-6E8A-4147-A177-3AD203B41FA5}">
                      <a16:colId xmlns:a16="http://schemas.microsoft.com/office/drawing/2014/main" val="972677650"/>
                    </a:ext>
                  </a:extLst>
                </a:gridCol>
                <a:gridCol w="1094331">
                  <a:extLst>
                    <a:ext uri="{9D8B030D-6E8A-4147-A177-3AD203B41FA5}">
                      <a16:colId xmlns:a16="http://schemas.microsoft.com/office/drawing/2014/main" val="1866734274"/>
                    </a:ext>
                  </a:extLst>
                </a:gridCol>
                <a:gridCol w="397764">
                  <a:extLst>
                    <a:ext uri="{9D8B030D-6E8A-4147-A177-3AD203B41FA5}">
                      <a16:colId xmlns:a16="http://schemas.microsoft.com/office/drawing/2014/main" val="2470060168"/>
                    </a:ext>
                  </a:extLst>
                </a:gridCol>
                <a:gridCol w="684702">
                  <a:extLst>
                    <a:ext uri="{9D8B030D-6E8A-4147-A177-3AD203B41FA5}">
                      <a16:colId xmlns:a16="http://schemas.microsoft.com/office/drawing/2014/main" val="3918511809"/>
                    </a:ext>
                  </a:extLst>
                </a:gridCol>
                <a:gridCol w="2034268">
                  <a:extLst>
                    <a:ext uri="{9D8B030D-6E8A-4147-A177-3AD203B41FA5}">
                      <a16:colId xmlns:a16="http://schemas.microsoft.com/office/drawing/2014/main" val="2995098305"/>
                    </a:ext>
                  </a:extLst>
                </a:gridCol>
                <a:gridCol w="1016142">
                  <a:extLst>
                    <a:ext uri="{9D8B030D-6E8A-4147-A177-3AD203B41FA5}">
                      <a16:colId xmlns:a16="http://schemas.microsoft.com/office/drawing/2014/main" val="3559102166"/>
                    </a:ext>
                  </a:extLst>
                </a:gridCol>
                <a:gridCol w="1016142">
                  <a:extLst>
                    <a:ext uri="{9D8B030D-6E8A-4147-A177-3AD203B41FA5}">
                      <a16:colId xmlns:a16="http://schemas.microsoft.com/office/drawing/2014/main" val="2064267431"/>
                    </a:ext>
                  </a:extLst>
                </a:gridCol>
              </a:tblGrid>
              <a:tr h="891046">
                <a:tc>
                  <a:txBody>
                    <a:bodyPr/>
                    <a:lstStyle/>
                    <a:p>
                      <a:pPr algn="ctr" fontAlgn="b"/>
                      <a:r>
                        <a:rPr lang="en-GB" sz="1200" u="none" strike="noStrike" dirty="0">
                          <a:effectLst/>
                          <a:latin typeface="Arial"/>
                          <a:cs typeface="Arial"/>
                        </a:rPr>
                        <a:t> TU Semester Week</a:t>
                      </a:r>
                      <a:endParaRPr lang="en-GB" sz="1200" b="0" i="0" u="none" strike="noStrike" dirty="0">
                        <a:solidFill>
                          <a:srgbClr val="000000"/>
                        </a:solidFill>
                        <a:effectLst/>
                        <a:latin typeface="Arial"/>
                        <a:cs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200" u="none" strike="noStrike" dirty="0">
                          <a:effectLst/>
                          <a:latin typeface="Arial"/>
                          <a:cs typeface="Arial"/>
                        </a:rPr>
                        <a:t>Minimum </a:t>
                      </a:r>
                      <a:r>
                        <a:rPr lang="en-GB" sz="1200" i="1" u="none" strike="noStrike" dirty="0">
                          <a:effectLst/>
                          <a:latin typeface="Arial"/>
                          <a:cs typeface="Arial"/>
                        </a:rPr>
                        <a:t>weekly</a:t>
                      </a:r>
                      <a:r>
                        <a:rPr lang="en-GB" sz="1200" u="none" strike="noStrike" dirty="0">
                          <a:effectLst/>
                          <a:latin typeface="Arial"/>
                          <a:cs typeface="Arial"/>
                        </a:rPr>
                        <a:t> Teaching hours</a:t>
                      </a:r>
                      <a:endParaRPr lang="en-GB" sz="1200" b="0" i="0" u="none" strike="noStrike" dirty="0">
                        <a:solidFill>
                          <a:srgbClr val="000000"/>
                        </a:solidFill>
                        <a:effectLst/>
                        <a:latin typeface="Arial"/>
                        <a:cs typeface="Arial"/>
                      </a:endParaRPr>
                    </a:p>
                    <a:p>
                      <a:pPr algn="ctr" fontAlgn="b"/>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gn="ctr" fontAlgn="b"/>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tc>
                <a:tc gridSpan="2">
                  <a:txBody>
                    <a:bodyPr/>
                    <a:lstStyle/>
                    <a:p>
                      <a:pPr algn="ctr" fontAlgn="b"/>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GB"/>
                    </a:p>
                  </a:txBody>
                  <a:tcPr>
                    <a:lnL w="12700" cap="flat" cmpd="sng" algn="ctr">
                      <a:solidFill>
                        <a:schemeClr val="tx1"/>
                      </a:solidFill>
                      <a:prstDash val="solid"/>
                      <a:round/>
                      <a:headEnd type="none" w="med" len="med"/>
                      <a:tailEnd type="none" w="med" len="med"/>
                    </a:lnL>
                  </a:tcPr>
                </a:tc>
                <a:tc>
                  <a:txBody>
                    <a:bodyPr/>
                    <a:lstStyle/>
                    <a:p>
                      <a:pPr algn="ctr" fontAlgn="b"/>
                      <a:r>
                        <a:rPr lang="en-GB" sz="1050" b="0" i="0" u="none" strike="noStrike" dirty="0">
                          <a:solidFill>
                            <a:srgbClr val="000000"/>
                          </a:solidFill>
                          <a:effectLst/>
                          <a:latin typeface="Arial"/>
                          <a:cs typeface="Arial"/>
                        </a:rPr>
                        <a:t>Observation and Tripartite Window</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endParaRPr lang="en-GB" sz="105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00630434"/>
                  </a:ext>
                </a:extLst>
              </a:tr>
              <a:tr h="356418">
                <a:tc>
                  <a:txBody>
                    <a:bodyPr/>
                    <a:lstStyle/>
                    <a:p>
                      <a:pPr algn="ctr" fontAlgn="b"/>
                      <a:r>
                        <a:rPr lang="en-GB" sz="1200" b="0" i="0" u="none" strike="noStrike" dirty="0">
                          <a:solidFill>
                            <a:srgbClr val="000000"/>
                          </a:solidFill>
                          <a:effectLst/>
                          <a:latin typeface="Arial"/>
                          <a:cs typeface="Arial"/>
                        </a:rPr>
                        <a:t>0</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Arial"/>
                          <a:cs typeface="Arial"/>
                        </a:rPr>
                        <a:t>16/12/25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gridSpan="5">
                  <a:txBody>
                    <a:bodyPr/>
                    <a:lstStyle/>
                    <a:p>
                      <a:pPr algn="ctr"/>
                      <a:r>
                        <a:rPr lang="en-GB" sz="1200" dirty="0">
                          <a:latin typeface="Arial"/>
                          <a:cs typeface="Arial"/>
                        </a:rPr>
                        <a:t>Winter Break </a:t>
                      </a:r>
                      <a:endParaRPr lang="en-GB" sz="1200" b="0" i="0" u="none" strike="noStrike" dirty="0">
                        <a:solidFill>
                          <a:srgbClr val="000000"/>
                        </a:solidFill>
                        <a:effectLst/>
                        <a:latin typeface="Arial"/>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rowSpan="3" hMerge="1">
                  <a:txBody>
                    <a:bodyPr/>
                    <a:lstStyle/>
                    <a:p>
                      <a:endParaRPr lang="en-GB"/>
                    </a:p>
                  </a:txBody>
                  <a:tcPr>
                    <a:lnL w="12700" cap="flat" cmpd="sng" algn="ctr">
                      <a:solidFill>
                        <a:schemeClr val="tx1"/>
                      </a:solidFill>
                      <a:prstDash val="solid"/>
                      <a:round/>
                      <a:headEnd type="none" w="med" len="med"/>
                      <a:tailEnd type="none" w="med" len="med"/>
                    </a:lnL>
                  </a:tcPr>
                </a:tc>
                <a:tc rowSpan="3" hMerge="1">
                  <a:txBody>
                    <a:bodyPr/>
                    <a:lstStyle/>
                    <a:p>
                      <a:endParaRPr lang="en-GB"/>
                    </a:p>
                  </a:txBody>
                  <a:tcPr/>
                </a:tc>
                <a:tc rowSpan="3" hMerge="1">
                  <a:txBody>
                    <a:bodyPr/>
                    <a:lstStyle/>
                    <a:p>
                      <a:pPr algn="ctr"/>
                      <a:endParaRPr lang="en-GB" sz="1400"/>
                    </a:p>
                  </a:txBody>
                  <a:tcPr marL="0" marR="0" marT="0" marB="0" anchor="ctr">
                    <a:solidFill>
                      <a:srgbClr val="FFC000"/>
                    </a:solidFill>
                  </a:tcPr>
                </a:tc>
                <a:tc rowSpan="3" hMerge="1">
                  <a:txBody>
                    <a:bodyPr/>
                    <a:lstStyle/>
                    <a:p>
                      <a:endParaRPr lang="en-GB"/>
                    </a:p>
                  </a:txBody>
                  <a:tcPr>
                    <a:lnL w="12700" cap="flat" cmpd="sng" algn="ctr">
                      <a:solidFill>
                        <a:schemeClr val="tx1"/>
                      </a:solidFill>
                      <a:prstDash val="solid"/>
                      <a:round/>
                      <a:headEnd type="none" w="med" len="med"/>
                      <a:tailEnd type="none" w="med" len="med"/>
                    </a:lnL>
                  </a:tcPr>
                </a:tc>
                <a:tc rowSpan="3">
                  <a:txBody>
                    <a:bodyPr/>
                    <a:lstStyle/>
                    <a:p>
                      <a:pPr algn="ct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rowSpan="3">
                  <a:txBody>
                    <a:bodyPr/>
                    <a:lstStyle/>
                    <a:p>
                      <a:pPr algn="ctr"/>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923312383"/>
                  </a:ext>
                </a:extLst>
              </a:tr>
              <a:tr h="356418">
                <a:tc>
                  <a:txBody>
                    <a:bodyPr/>
                    <a:lstStyle/>
                    <a:p>
                      <a:pPr algn="ctr" fontAlgn="b"/>
                      <a:r>
                        <a:rPr lang="en-GB" sz="1200" b="0" i="0" u="none" strike="noStrike" dirty="0">
                          <a:solidFill>
                            <a:srgbClr val="000000"/>
                          </a:solidFill>
                          <a:effectLst/>
                          <a:latin typeface="Arial"/>
                          <a:cs typeface="Arial"/>
                        </a:rPr>
                        <a:t>0</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Arial"/>
                          <a:cs typeface="Arial"/>
                        </a:rPr>
                        <a:t>23/12/24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vMerge="1">
                  <a:txBody>
                    <a:bodyPr/>
                    <a:lstStyle/>
                    <a:p>
                      <a:pPr algn="ctr"/>
                      <a:endParaRPr lang="en-GB" sz="1200" b="0" i="0" u="none" strike="noStrike">
                        <a:solidFill>
                          <a:srgbClr val="000000"/>
                        </a:solidFill>
                        <a:effectLst/>
                        <a:latin typeface="+mj-lt"/>
                      </a:endParaRPr>
                    </a:p>
                  </a:txBody>
                  <a:tcPr marL="0" marR="0" marT="0" marB="0" anchor="ctr">
                    <a:solidFill>
                      <a:srgbClr val="00B0F0"/>
                    </a:solidFill>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2039370349"/>
                  </a:ext>
                </a:extLst>
              </a:tr>
              <a:tr h="356418">
                <a:tc>
                  <a:txBody>
                    <a:bodyPr/>
                    <a:lstStyle/>
                    <a:p>
                      <a:pPr algn="ctr" fontAlgn="b"/>
                      <a:r>
                        <a:rPr lang="en-GB" sz="1200" b="0" i="0" u="none" strike="noStrike" dirty="0">
                          <a:solidFill>
                            <a:srgbClr val="000000"/>
                          </a:solidFill>
                          <a:effectLst/>
                          <a:latin typeface="Arial"/>
                          <a:cs typeface="Arial"/>
                        </a:rPr>
                        <a:t>0</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200" b="0" i="0" u="none" strike="noStrike" dirty="0">
                          <a:solidFill>
                            <a:srgbClr val="000000"/>
                          </a:solidFill>
                          <a:effectLst/>
                          <a:latin typeface="Arial"/>
                          <a:cs typeface="Arial"/>
                        </a:rPr>
                        <a:t>30/12/24</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fontAlgn="b"/>
                      <a:endParaRPr lang="en-GB" sz="12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vMerge="1">
                  <a:txBody>
                    <a:bodyPr/>
                    <a:lstStyle/>
                    <a:p>
                      <a:pPr algn="ctr"/>
                      <a:endParaRPr lang="en-GB" sz="1200" b="0" i="0" u="none" strike="noStrike">
                        <a:solidFill>
                          <a:srgbClr val="000000"/>
                        </a:solidFill>
                        <a:effectLst/>
                        <a:latin typeface="+mj-lt"/>
                      </a:endParaRPr>
                    </a:p>
                  </a:txBody>
                  <a:tcPr marL="0" marR="0" marT="0" marB="0" anchor="ctr">
                    <a:solidFill>
                      <a:srgbClr val="00B0F0"/>
                    </a:solidFill>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72061139"/>
                  </a:ext>
                </a:extLst>
              </a:tr>
              <a:tr h="305501">
                <a:tc>
                  <a:txBody>
                    <a:bodyPr/>
                    <a:lstStyle/>
                    <a:p>
                      <a:pPr algn="ctr" fontAlgn="b"/>
                      <a:r>
                        <a:rPr lang="en-GB" sz="1000" b="0" i="0" u="none" strike="noStrike" dirty="0">
                          <a:solidFill>
                            <a:srgbClr val="000000"/>
                          </a:solidFill>
                          <a:effectLst/>
                          <a:latin typeface="Arial"/>
                          <a:cs typeface="Arial"/>
                        </a:rPr>
                        <a:t>13</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06/01/25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ADDA"/>
                    </a:solidFill>
                  </a:tcPr>
                </a:tc>
                <a:tc>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5">
                  <a:txBody>
                    <a:bodyPr/>
                    <a:lstStyle/>
                    <a:p>
                      <a:pPr algn="ctr" fontAlgn="b"/>
                      <a:r>
                        <a:rPr lang="en-GB" sz="1000" b="0" i="0" u="none" strike="noStrike" dirty="0">
                          <a:solidFill>
                            <a:srgbClr val="000000"/>
                          </a:solidFill>
                          <a:effectLst/>
                          <a:latin typeface="Arial"/>
                          <a:cs typeface="Arial"/>
                        </a:rPr>
                        <a:t>Assessment weeks – Students will be submitting module assessments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ADDA"/>
                    </a:solidFill>
                  </a:tcPr>
                </a:tc>
                <a:tc rowSpan="2" hMerge="1">
                  <a:txBody>
                    <a:bodyPr/>
                    <a:lstStyle/>
                    <a:p>
                      <a:endParaRPr lang="en-GB"/>
                    </a:p>
                  </a:txBody>
                  <a:tcPr>
                    <a:lnL w="12700" cap="flat" cmpd="sng" algn="ctr">
                      <a:solidFill>
                        <a:schemeClr val="tx1"/>
                      </a:solidFill>
                      <a:prstDash val="solid"/>
                      <a:round/>
                      <a:headEnd type="none" w="med" len="med"/>
                      <a:tailEnd type="none" w="med" len="med"/>
                    </a:lnL>
                  </a:tcPr>
                </a:tc>
                <a:tc rowSpan="2" hMerge="1">
                  <a:txBody>
                    <a:bodyPr/>
                    <a:lstStyle/>
                    <a:p>
                      <a:endParaRPr lang="en-GB"/>
                    </a:p>
                  </a:txBody>
                  <a:tcPr/>
                </a:tc>
                <a:tc rowSpan="2" hMerge="1">
                  <a:txBody>
                    <a:bodyPr/>
                    <a:lstStyle/>
                    <a:p>
                      <a:pPr algn="ctr" fontAlgn="b"/>
                      <a:endParaRPr lang="en-GB" sz="1400" b="0" i="0" u="none" strike="noStrike">
                        <a:solidFill>
                          <a:srgbClr val="000000"/>
                        </a:solidFill>
                        <a:effectLst/>
                        <a:latin typeface="Calibri" panose="020F0502020204030204" pitchFamily="34" charset="0"/>
                      </a:endParaRPr>
                    </a:p>
                  </a:txBody>
                  <a:tcPr marL="0" marR="0" marT="0" marB="0" anchor="ctr">
                    <a:solidFill>
                      <a:srgbClr val="92D050"/>
                    </a:solidFill>
                  </a:tcPr>
                </a:tc>
                <a:tc rowSpan="2" hMerge="1">
                  <a:txBody>
                    <a:bodyPr/>
                    <a:lstStyle/>
                    <a:p>
                      <a:endParaRPr lang="en-GB"/>
                    </a:p>
                  </a:txBody>
                  <a:tcPr>
                    <a:lnL w="12700" cap="flat" cmpd="sng" algn="ctr">
                      <a:solidFill>
                        <a:schemeClr val="tx1"/>
                      </a:solidFill>
                      <a:prstDash val="solid"/>
                      <a:round/>
                      <a:headEnd type="none" w="med" len="med"/>
                      <a:tailEnd type="none" w="med" len="med"/>
                    </a:lnL>
                  </a:tcPr>
                </a:tc>
                <a:tc rowSpan="2">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ADDA"/>
                    </a:solidFill>
                  </a:tcPr>
                </a:tc>
                <a:tc rowSpan="2">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ADDA"/>
                    </a:solidFill>
                  </a:tcPr>
                </a:tc>
                <a:extLst>
                  <a:ext uri="{0D108BD9-81ED-4DB2-BD59-A6C34878D82A}">
                    <a16:rowId xmlns:a16="http://schemas.microsoft.com/office/drawing/2014/main" val="4091452643"/>
                  </a:ext>
                </a:extLst>
              </a:tr>
              <a:tr h="305501">
                <a:tc>
                  <a:txBody>
                    <a:bodyPr/>
                    <a:lstStyle/>
                    <a:p>
                      <a:pPr algn="ctr" fontAlgn="b"/>
                      <a:r>
                        <a:rPr lang="en-GB" sz="1000" b="0" i="0" u="none" strike="noStrike" dirty="0">
                          <a:solidFill>
                            <a:srgbClr val="000000"/>
                          </a:solidFill>
                          <a:effectLst/>
                          <a:latin typeface="Arial"/>
                          <a:cs typeface="Arial"/>
                        </a:rPr>
                        <a:t>14</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13/01/25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ADDA"/>
                    </a:solidFill>
                  </a:tcPr>
                </a:tc>
                <a:tc>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vMerge="1">
                  <a:txBody>
                    <a:bodyPr/>
                    <a:lstStyle/>
                    <a:p>
                      <a:endParaRPr lang="en-GB"/>
                    </a:p>
                  </a:txBody>
                  <a:tcPr>
                    <a:lnT w="12700" cap="flat" cmpd="sng" algn="ctr">
                      <a:solidFill>
                        <a:schemeClr val="tx1"/>
                      </a:solidFill>
                      <a:prstDash val="solid"/>
                      <a:round/>
                      <a:headEnd type="none" w="med" len="med"/>
                      <a:tailEnd type="none" w="med" len="med"/>
                    </a:lnT>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462401105"/>
                  </a:ext>
                </a:extLst>
              </a:tr>
              <a:tr h="241855">
                <a:tc gridSpan="9">
                  <a:txBody>
                    <a:bodyPr/>
                    <a:lstStyle/>
                    <a:p>
                      <a:pPr algn="ctr" fontAlgn="b"/>
                      <a:r>
                        <a:rPr lang="en-GB" sz="1000" b="0" i="0" u="none" strike="noStrike" dirty="0">
                          <a:solidFill>
                            <a:schemeClr val="bg1"/>
                          </a:solidFill>
                          <a:effectLst/>
                          <a:latin typeface="Arial"/>
                          <a:cs typeface="Arial"/>
                        </a:rPr>
                        <a:t>Start of Semester 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hMerge="1">
                  <a:txBody>
                    <a:bodyPr/>
                    <a:lstStyle/>
                    <a:p>
                      <a:pPr algn="ctr" fontAlgn="b"/>
                      <a:endParaRPr lang="en-GB" sz="1200" b="0" i="0" u="none" strike="noStrike">
                        <a:solidFill>
                          <a:srgbClr val="000000"/>
                        </a:solidFill>
                        <a:effectLst/>
                        <a:latin typeface="+mj-lt"/>
                      </a:endParaRPr>
                    </a:p>
                  </a:txBody>
                  <a:tcPr marL="0" marR="0" marT="0" marB="0" anchor="b">
                    <a:solidFill>
                      <a:srgbClr val="92D050"/>
                    </a:solidFill>
                  </a:tcPr>
                </a:tc>
                <a:tc hMerge="1">
                  <a:txBody>
                    <a:bodyPr/>
                    <a:lstStyle/>
                    <a:p>
                      <a:endParaRPr lang="en-GB"/>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pPr algn="ctr" fontAlgn="b"/>
                      <a:endParaRPr lang="en-GB" sz="1000" b="0" i="0" u="none" strike="noStrike">
                        <a:solidFill>
                          <a:schemeClr val="bg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hMerge="1">
                  <a:txBody>
                    <a:bodyPr/>
                    <a:lstStyle/>
                    <a:p>
                      <a:pPr algn="ctr" fontAlgn="b"/>
                      <a:endParaRPr lang="en-GB" sz="1000" b="0" i="0" u="none" strike="noStrike">
                        <a:solidFill>
                          <a:schemeClr val="bg1"/>
                        </a:solidFill>
                        <a:effectLst/>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3993610211"/>
                  </a:ext>
                </a:extLst>
              </a:tr>
              <a:tr h="305501">
                <a:tc>
                  <a:txBody>
                    <a:bodyPr/>
                    <a:lstStyle/>
                    <a:p>
                      <a:pPr algn="ctr" fontAlgn="b"/>
                      <a:r>
                        <a:rPr lang="en-GB" sz="1000" b="0" i="0" u="none" strike="noStrike" dirty="0">
                          <a:solidFill>
                            <a:srgbClr val="000000"/>
                          </a:solidFill>
                          <a:effectLst/>
                          <a:latin typeface="Arial"/>
                          <a:cs typeface="Arial"/>
                        </a:rPr>
                        <a:t>1</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00" dirty="0">
                          <a:latin typeface="Arial"/>
                          <a:cs typeface="Arial"/>
                        </a:rPr>
                        <a:t>20/01/25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lang="en-GB" sz="1000">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3" gridSpan="5">
                  <a:txBody>
                    <a:bodyPr/>
                    <a:lstStyle/>
                    <a:p>
                      <a:pPr algn="ctr" fontAlgn="b"/>
                      <a:r>
                        <a:rPr lang="en-GB" sz="1000" b="0" i="0" u="none" strike="noStrike" kern="1200" dirty="0">
                          <a:solidFill>
                            <a:srgbClr val="000000"/>
                          </a:solidFill>
                          <a:effectLst/>
                          <a:latin typeface="Arial"/>
                          <a:ea typeface="+mn-ea"/>
                          <a:cs typeface="Arial"/>
                        </a:rPr>
                        <a:t>Other Scheduled Learning (OSL)  – Monday and Wednesday</a:t>
                      </a:r>
                    </a:p>
                    <a:p>
                      <a:pPr algn="ctr" fontAlgn="b"/>
                      <a:r>
                        <a:rPr lang="en-GB" sz="1000" b="0" i="0" u="none" strike="noStrike" kern="1200" dirty="0">
                          <a:solidFill>
                            <a:srgbClr val="000000"/>
                          </a:solidFill>
                          <a:effectLst/>
                          <a:latin typeface="Arial"/>
                          <a:ea typeface="+mn-ea"/>
                          <a:cs typeface="Arial"/>
                        </a:rPr>
                        <a:t>Teesside campus – Tuesday, Thursday and Friday</a:t>
                      </a:r>
                    </a:p>
                    <a:p>
                      <a:endParaRPr lang="en-GB" sz="10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rowSpan="3" hMerge="1">
                  <a:txBody>
                    <a:bodyPr/>
                    <a:lstStyle/>
                    <a:p>
                      <a:pPr algn="ctr" fontAlgn="b"/>
                      <a:r>
                        <a:rPr lang="en-GB" sz="1200" b="0" i="0" u="none" strike="noStrike" kern="1200">
                          <a:solidFill>
                            <a:srgbClr val="000000"/>
                          </a:solidFill>
                          <a:effectLst/>
                          <a:latin typeface="+mn-lt"/>
                          <a:ea typeface="+mn-ea"/>
                          <a:cs typeface="+mn-cs"/>
                        </a:rPr>
                        <a:t>Online Teaching - Wednesday</a:t>
                      </a:r>
                    </a:p>
                    <a:p>
                      <a:pPr algn="ctr" fontAlgn="b"/>
                      <a:r>
                        <a:rPr lang="en-GB" sz="1200" b="0" i="0" u="none" strike="noStrike" kern="1200">
                          <a:solidFill>
                            <a:srgbClr val="000000"/>
                          </a:solidFill>
                          <a:effectLst/>
                          <a:latin typeface="+mn-lt"/>
                          <a:ea typeface="+mn-ea"/>
                          <a:cs typeface="+mn-cs"/>
                        </a:rPr>
                        <a:t>Teesside campus – Tuesday, Thursday and Friday</a:t>
                      </a:r>
                    </a:p>
                    <a:p>
                      <a:endParaRPr lang="en-GB" sz="120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3" hMerge="1">
                  <a:txBody>
                    <a:bodyPr/>
                    <a:lstStyle/>
                    <a:p>
                      <a:endParaRPr lang="en-GB" sz="120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3" hMerge="1">
                  <a:txBody>
                    <a:bodyPr/>
                    <a:lstStyle/>
                    <a:p>
                      <a:endParaRPr lang="en-GB"/>
                    </a:p>
                  </a:txBody>
                  <a:tcPr/>
                </a:tc>
                <a:tc rowSpan="3" hMerge="1">
                  <a:txBody>
                    <a:bodyPr/>
                    <a:lstStyle/>
                    <a:p>
                      <a:endParaRPr lang="en-GB" sz="120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rowSpan="2">
                  <a:txBody>
                    <a:bodyPr/>
                    <a:lstStyle/>
                    <a:p>
                      <a:endParaRPr lang="en-GB" sz="10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endParaRPr lang="en-GB" sz="10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691709632"/>
                  </a:ext>
                </a:extLst>
              </a:tr>
              <a:tr h="318231">
                <a:tc>
                  <a:txBody>
                    <a:bodyPr/>
                    <a:lstStyle/>
                    <a:p>
                      <a:pPr algn="ctr"/>
                      <a:r>
                        <a:rPr lang="en-GB" sz="1000" b="0" i="0" u="none" strike="noStrike" dirty="0">
                          <a:solidFill>
                            <a:srgbClr val="000000"/>
                          </a:solidFill>
                          <a:effectLst/>
                          <a:latin typeface="Arial"/>
                          <a:cs typeface="Arial"/>
                        </a:rPr>
                        <a:t>2</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27/01/25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lang="en-GB" sz="1000">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vMerge="1">
                  <a:txBody>
                    <a:bodyPr/>
                    <a:lstStyle/>
                    <a:p>
                      <a:endParaRPr lang="en-GB" sz="120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vMerge="1">
                  <a:txBody>
                    <a:bodyPr/>
                    <a:lstStyle/>
                    <a:p>
                      <a:endParaRPr lang="en-GB"/>
                    </a:p>
                  </a:txBody>
                  <a:tcPr/>
                </a:tc>
                <a:tc hMerge="1" vMerge="1">
                  <a:txBody>
                    <a:bodyPr/>
                    <a:lstStyle/>
                    <a:p>
                      <a:endParaRPr lang="en-GB"/>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000021884"/>
                  </a:ext>
                </a:extLst>
              </a:tr>
              <a:tr h="458252">
                <a:tc>
                  <a:txBody>
                    <a:bodyPr/>
                    <a:lstStyle/>
                    <a:p>
                      <a:pPr algn="ctr"/>
                      <a:r>
                        <a:rPr lang="en-GB" sz="1000" dirty="0">
                          <a:latin typeface="Arial"/>
                          <a:cs typeface="Arial"/>
                        </a:rPr>
                        <a:t>3</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03/02/25</a:t>
                      </a:r>
                    </a:p>
                    <a:p>
                      <a:pPr algn="ctr"/>
                      <a:endParaRPr lang="en-GB" sz="1000">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endParaRPr lang="en-GB" sz="1000">
                        <a:latin typeface="Arial" panose="020B0604020202020204" pitchFamily="34" charset="0"/>
                        <a:cs typeface="Arial" panose="020B060402020202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vMerge="1">
                  <a:txBody>
                    <a:bodyPr/>
                    <a:lstStyle/>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vMerge="1">
                  <a:txBody>
                    <a:bodyPr/>
                    <a:lstStyle/>
                    <a:p>
                      <a:pPr algn="ctr"/>
                      <a:endParaRPr lang="en-GB" sz="10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vMerge="1">
                  <a:txBody>
                    <a:bodyPr/>
                    <a:lstStyle/>
                    <a:p>
                      <a:pPr algn="ctr"/>
                      <a:endParaRPr lang="en-GB" sz="10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vMerge="1">
                  <a:txBody>
                    <a:bodyPr/>
                    <a:lstStyle/>
                    <a:p>
                      <a:endParaRPr lang="en-GB"/>
                    </a:p>
                  </a:txBody>
                  <a:tcPr/>
                </a:tc>
                <a:tc hMerge="1" vMerge="1">
                  <a:txBody>
                    <a:bodyPr/>
                    <a:lstStyle/>
                    <a:p>
                      <a:endParaRPr lang="en-GB">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10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74664244"/>
                  </a:ext>
                </a:extLst>
              </a:tr>
              <a:tr h="35641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4</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10/02/25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dirty="0">
                          <a:latin typeface="Arial"/>
                          <a:cs typeface="Arial"/>
                        </a:rPr>
                        <a:t>3</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algn="ctr" fontAlgn="b"/>
                      <a:r>
                        <a:rPr lang="en-GB" sz="1000" b="0" i="0" u="none" strike="noStrike" dirty="0">
                          <a:solidFill>
                            <a:srgbClr val="000000"/>
                          </a:solidFill>
                          <a:effectLst/>
                          <a:latin typeface="Arial"/>
                          <a:cs typeface="Arial"/>
                        </a:rPr>
                        <a:t>Block Placement – 5 days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sz="12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2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sz="12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a:txBody>
                    <a:bodyPr/>
                    <a:lstStyle/>
                    <a:p>
                      <a:pPr algn="ctr" fontAlgn="b"/>
                      <a:r>
                        <a:rPr lang="en-GB" sz="1000" b="0" i="0" u="none" strike="noStrike" dirty="0" err="1">
                          <a:solidFill>
                            <a:srgbClr val="000000"/>
                          </a:solidFill>
                          <a:effectLst/>
                          <a:latin typeface="Arial"/>
                          <a:cs typeface="Arial"/>
                        </a:rPr>
                        <a:t>Obs</a:t>
                      </a:r>
                      <a:r>
                        <a:rPr lang="en-GB" sz="1000" b="0" i="0" u="none" strike="noStrike" dirty="0">
                          <a:solidFill>
                            <a:srgbClr val="000000"/>
                          </a:solidFill>
                          <a:effectLst/>
                          <a:latin typeface="Arial"/>
                          <a:cs typeface="Arial"/>
                        </a:rPr>
                        <a:t> Window 1 cont.</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CC"/>
                    </a:solidFill>
                  </a:tcPr>
                </a:tc>
                <a:tc>
                  <a:txBody>
                    <a:bodyPr/>
                    <a:lstStyle/>
                    <a:p>
                      <a:pPr algn="ctr" fontAlgn="b"/>
                      <a:r>
                        <a:rPr lang="en-GB" sz="1000" b="0" i="0" u="none" strike="noStrike" dirty="0">
                          <a:solidFill>
                            <a:srgbClr val="000000"/>
                          </a:solidFill>
                          <a:effectLst/>
                          <a:latin typeface="Arial"/>
                          <a:cs typeface="Arial"/>
                        </a:rPr>
                        <a:t>25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882520094"/>
                  </a:ext>
                </a:extLst>
              </a:tr>
              <a:tr h="3182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5</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17/02/25</a:t>
                      </a:r>
                      <a:endParaRPr lang="en-GB" sz="1000" dirty="0">
                        <a:latin typeface="Arial"/>
                        <a:cs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b="0" i="0" u="none" strike="noStrike" dirty="0">
                          <a:solidFill>
                            <a:srgbClr val="000000"/>
                          </a:solidFill>
                          <a:effectLst/>
                          <a:latin typeface="Arial"/>
                          <a:cs typeface="Arial"/>
                        </a:rPr>
                        <a:t>4</a:t>
                      </a: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Block Placement – 5 days</a:t>
                      </a:r>
                    </a:p>
                    <a:p>
                      <a:pPr algn="ctr" fontAlgn="b"/>
                      <a:endParaRPr lang="en-GB" sz="1000" b="0" i="0" u="none" strike="noStrike">
                        <a:solidFill>
                          <a:srgbClr val="000000"/>
                        </a:solidFill>
                        <a:effectLst/>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lang="en-GB"/>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dirty="0"/>
                        <a:t>30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981918685"/>
                  </a:ext>
                </a:extLst>
              </a:tr>
              <a:tr h="458252">
                <a:tc>
                  <a:txBody>
                    <a:bodyPr/>
                    <a:lstStyle/>
                    <a:p>
                      <a:pPr algn="ctr" fontAlgn="b"/>
                      <a:r>
                        <a:rPr lang="en-GB" sz="1000" b="0" i="0" u="none" strike="noStrike" dirty="0">
                          <a:solidFill>
                            <a:srgbClr val="000000"/>
                          </a:solidFill>
                          <a:effectLst/>
                          <a:latin typeface="Arial"/>
                          <a:cs typeface="Arial"/>
                        </a:rPr>
                        <a:t>6</a:t>
                      </a:r>
                    </a:p>
                    <a:p>
                      <a:pPr algn="ctr" fontAlgn="b"/>
                      <a:r>
                        <a:rPr lang="en-GB" sz="1000" b="0" i="0" u="none" strike="noStrike" dirty="0">
                          <a:solidFill>
                            <a:srgbClr val="000000"/>
                          </a:solidFill>
                          <a:effectLst/>
                          <a:latin typeface="Arial"/>
                          <a:cs typeface="Arial"/>
                        </a:rPr>
                        <a:t>24/02/25</a:t>
                      </a:r>
                    </a:p>
                    <a:p>
                      <a:pPr algn="ctr" fontAlgn="b"/>
                      <a:r>
                        <a:rPr lang="en-GB" sz="1000" b="0" i="0" u="none" strike="noStrike" dirty="0">
                          <a:solidFill>
                            <a:srgbClr val="C00000"/>
                          </a:solidFill>
                          <a:effectLst/>
                          <a:latin typeface="Arial"/>
                          <a:cs typeface="Arial"/>
                        </a:rPr>
                        <a:t>Half-Term</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fontAlgn="b"/>
                      <a:endParaRPr lang="en-GB" sz="1000" b="0" i="0" u="none" strike="noStrike" dirty="0">
                        <a:solidFill>
                          <a:srgbClr val="000000"/>
                        </a:solidFill>
                        <a:effectLst/>
                        <a:latin typeface="Arial"/>
                        <a:cs typeface="Arial"/>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b"/>
                      <a:r>
                        <a:rPr lang="en-GB" sz="1000" b="0" i="0" u="none" strike="noStrike" dirty="0">
                          <a:solidFill>
                            <a:srgbClr val="000000"/>
                          </a:solidFill>
                          <a:effectLst/>
                          <a:latin typeface="Arial"/>
                          <a:cs typeface="Arial"/>
                        </a:rPr>
                        <a:t>Study Day</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Teesside University Campus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Other Scheduled Learning</a:t>
                      </a:r>
                    </a:p>
                    <a:p>
                      <a:endParaRPr lang="en-GB" sz="10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a:txBody>
                    <a:bodyPr/>
                    <a:lstStyle/>
                    <a:p>
                      <a:pPr algn="ctr" fontAlgn="b"/>
                      <a:endParaRPr lang="en-GB" sz="1400" b="0" i="0" u="none" strike="noStrike">
                        <a:solidFill>
                          <a:srgbClr val="000000"/>
                        </a:solidFill>
                        <a:effectLst/>
                        <a:highlight>
                          <a:srgbClr val="FFFF00"/>
                        </a:highlight>
                        <a:latin typeface="Calibri" panose="020F0502020204030204" pitchFamily="34" charset="0"/>
                      </a:endParaRPr>
                    </a:p>
                  </a:txBody>
                  <a:tcPr marL="0" marR="0" marT="0" marB="0" anchor="ctr">
                    <a:solidFill>
                      <a:srgbClr val="92D05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Arial"/>
                          <a:ea typeface="+mn-ea"/>
                          <a:cs typeface="Arial"/>
                        </a:rPr>
                        <a:t>Teesside University Campus</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591294611"/>
                  </a:ext>
                </a:extLst>
              </a:tr>
              <a:tr h="420065">
                <a:tc>
                  <a:txBody>
                    <a:bodyPr/>
                    <a:lstStyle/>
                    <a:p>
                      <a:pPr algn="ctr"/>
                      <a:r>
                        <a:rPr lang="en-GB" sz="1000" b="0" i="0" u="none" strike="noStrike" dirty="0">
                          <a:solidFill>
                            <a:srgbClr val="000000"/>
                          </a:solidFill>
                          <a:effectLst/>
                          <a:latin typeface="Arial"/>
                          <a:cs typeface="Arial"/>
                        </a:rPr>
                        <a:t>7</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03/03/25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dirty="0">
                          <a:latin typeface="Arial"/>
                          <a:cs typeface="Arial"/>
                        </a:rPr>
                        <a:t>5 - 6</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Block Placement – 5 days</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sz="12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2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sz="12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TU Mentor Observation </a:t>
                      </a:r>
                      <a:r>
                        <a:rPr lang="en-GB" sz="1000" b="0" i="0" u="sng" strike="noStrike" dirty="0">
                          <a:solidFill>
                            <a:srgbClr val="000000"/>
                          </a:solidFill>
                          <a:effectLst/>
                          <a:latin typeface="Arial"/>
                          <a:cs typeface="Arial"/>
                        </a:rPr>
                        <a:t>Window  2</a:t>
                      </a:r>
                    </a:p>
                    <a:p>
                      <a:pPr marL="0" marR="0" lvl="0" indent="0" algn="ctr" defTabSz="914400" rtl="0" eaLnBrk="1" fontAlgn="b" latinLnBrk="0" hangingPunct="1">
                        <a:lnSpc>
                          <a:spcPct val="100000"/>
                        </a:lnSpc>
                        <a:spcBef>
                          <a:spcPts val="0"/>
                        </a:spcBef>
                        <a:spcAft>
                          <a:spcPts val="0"/>
                        </a:spcAft>
                        <a:buClrTx/>
                        <a:buSzTx/>
                        <a:buFontTx/>
                        <a:buNone/>
                        <a:tabLst/>
                        <a:defRPr/>
                      </a:pPr>
                      <a:endParaRPr lang="en-GB" sz="1000" b="0" i="0" u="none" strike="noStrike">
                        <a:solidFill>
                          <a:srgbClr val="000000"/>
                        </a:solidFill>
                        <a:effectLst/>
                        <a:latin typeface="Arial"/>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35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05205573"/>
                  </a:ext>
                </a:extLst>
              </a:tr>
              <a:tr h="305501">
                <a:tc>
                  <a:txBody>
                    <a:bodyPr/>
                    <a:lstStyle/>
                    <a:p>
                      <a:pPr algn="ctr"/>
                      <a:r>
                        <a:rPr lang="en-GB" sz="1000" b="0" i="0" u="none" strike="noStrike" dirty="0">
                          <a:solidFill>
                            <a:srgbClr val="000000"/>
                          </a:solidFill>
                          <a:effectLst/>
                          <a:latin typeface="Arial"/>
                          <a:cs typeface="Arial"/>
                        </a:rPr>
                        <a:t>8</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10/03/25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dirty="0">
                          <a:latin typeface="Arial"/>
                          <a:cs typeface="Arial"/>
                        </a:rPr>
                        <a:t>6 - 8</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Arial"/>
                        </a:rPr>
                        <a:t>Block Placement – 5 days</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CC"/>
                    </a:solidFill>
                  </a:tcPr>
                </a:tc>
                <a:tc rowSpan="2">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40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3106734"/>
                  </a:ext>
                </a:extLst>
              </a:tr>
              <a:tr h="0">
                <a:tc rowSpan="2">
                  <a:txBody>
                    <a:bodyPr/>
                    <a:lstStyle/>
                    <a:p>
                      <a:pPr algn="ctr"/>
                      <a:r>
                        <a:rPr lang="en-GB" sz="1000" b="0" i="0" u="none" strike="noStrike" dirty="0">
                          <a:solidFill>
                            <a:srgbClr val="000000"/>
                          </a:solidFill>
                          <a:effectLst/>
                          <a:latin typeface="Arial"/>
                          <a:cs typeface="Arial"/>
                        </a:rPr>
                        <a:t>9</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17/03/25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rowSpan="2">
                  <a:txBody>
                    <a:bodyPr/>
                    <a:lstStyle/>
                    <a:p>
                      <a:pPr algn="ctr"/>
                      <a:r>
                        <a:rPr lang="en-GB" sz="1000" dirty="0">
                          <a:latin typeface="Arial"/>
                          <a:cs typeface="Arial"/>
                        </a:rPr>
                        <a:t>8 - 10</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rowSpan="2"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Arial"/>
                        </a:rPr>
                        <a:t>Block Placement – 5 days</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rowSpan="2" hMerge="1">
                  <a:txBody>
                    <a:bodyPr/>
                    <a:lstStyle/>
                    <a:p>
                      <a:endParaRPr lang="en-GB"/>
                    </a:p>
                  </a:txBody>
                  <a:tcPr>
                    <a:lnL w="12700" cap="flat" cmpd="sng" algn="ctr">
                      <a:solidFill>
                        <a:schemeClr val="tx1"/>
                      </a:solidFill>
                      <a:prstDash val="solid"/>
                      <a:round/>
                      <a:headEnd type="none" w="med" len="med"/>
                      <a:tailEnd type="none" w="med" len="med"/>
                    </a:ln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lnL w="12700" cap="flat" cmpd="sng" algn="ctr">
                      <a:solidFill>
                        <a:schemeClr val="tx1"/>
                      </a:solidFill>
                      <a:prstDash val="solid"/>
                      <a:round/>
                      <a:headEnd type="none" w="med" len="med"/>
                      <a:tailEnd type="none" w="med" len="med"/>
                    </a:ln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1303806413"/>
                  </a:ext>
                </a:extLst>
              </a:tr>
              <a:tr h="305501">
                <a:tc vMerge="1">
                  <a:txBody>
                    <a:bodyPr/>
                    <a:lstStyle/>
                    <a:p>
                      <a:endParaRPr lang="en-GB"/>
                    </a:p>
                  </a:txBody>
                  <a:tcPr/>
                </a:tc>
                <a:tc vMerge="1">
                  <a:txBody>
                    <a:bodyPr/>
                    <a:lstStyle/>
                    <a:p>
                      <a:endParaRPr lang="en-GB"/>
                    </a:p>
                  </a:txBody>
                  <a:tcPr>
                    <a:solidFill>
                      <a:srgbClr val="92D050"/>
                    </a:solidFill>
                  </a:tcPr>
                </a:tc>
                <a:tc gridSpan="5"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a:ea typeface="+mn-ea"/>
                        <a:cs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66CC"/>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Arial"/>
                        </a:rPr>
                        <a:t>45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282967117"/>
                  </a:ext>
                </a:extLst>
              </a:tr>
              <a:tr h="30550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i="0" u="none" strike="noStrike" dirty="0">
                          <a:solidFill>
                            <a:srgbClr val="000000"/>
                          </a:solidFill>
                          <a:effectLst/>
                          <a:latin typeface="Arial"/>
                          <a:cs typeface="Arial"/>
                        </a:rPr>
                        <a:t>10</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dirty="0">
                          <a:latin typeface="Arial"/>
                          <a:cs typeface="Arial"/>
                        </a:rPr>
                        <a:t>24/03/25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dirty="0">
                          <a:solidFill>
                            <a:schemeClr val="tx1"/>
                          </a:solidFill>
                          <a:latin typeface="Arial"/>
                          <a:cs typeface="Arial"/>
                        </a:rPr>
                        <a:t>10 - 12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Arial"/>
                        </a:rPr>
                        <a:t>Block Placement – 5 days</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a:p>
                  </a:txBody>
                  <a:tcPr>
                    <a:lnL w="12700" cap="flat" cmpd="sng" algn="ctr">
                      <a:solidFill>
                        <a:schemeClr val="tx1"/>
                      </a:solidFill>
                      <a:prstDash val="solid"/>
                      <a:round/>
                      <a:headEnd type="none" w="med" len="med"/>
                      <a:tailEnd type="none" w="med" len="med"/>
                    </a:lnL>
                  </a:tcPr>
                </a:tc>
                <a:tc hMerge="1">
                  <a:txBody>
                    <a:bodyPr/>
                    <a:lstStyle/>
                    <a:p>
                      <a:endParaRPr lang="en-GB"/>
                    </a:p>
                  </a:txBody>
                  <a:tcPr/>
                </a:tc>
                <a:tc hMerge="1">
                  <a:txBody>
                    <a:bodyPr/>
                    <a:lstStyle/>
                    <a:p>
                      <a:endParaRPr lang="en-GB"/>
                    </a:p>
                  </a:txBody>
                  <a:tcPr/>
                </a:tc>
                <a:tc hMerge="1">
                  <a:txBody>
                    <a:bodyPr/>
                    <a:lstStyle/>
                    <a:p>
                      <a:endParaRPr lang="en-GB"/>
                    </a:p>
                  </a:txBody>
                  <a:tcPr>
                    <a:lnL w="12700" cap="flat" cmpd="sng" algn="ctr">
                      <a:solidFill>
                        <a:schemeClr val="tx1"/>
                      </a:solidFill>
                      <a:prstDash val="solid"/>
                      <a:round/>
                      <a:headEnd type="none" w="med" len="med"/>
                      <a:tailEnd type="none" w="med" len="med"/>
                    </a:lnL>
                  </a:tcPr>
                </a:tc>
                <a:tc vMerge="1">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Arial"/>
                        </a:rPr>
                        <a:t>50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79425316"/>
                  </a:ext>
                </a:extLst>
              </a:tr>
              <a:tr h="305501">
                <a:tc>
                  <a:txBody>
                    <a:bodyPr/>
                    <a:lstStyle/>
                    <a:p>
                      <a:pPr algn="ctr" fontAlgn="b"/>
                      <a:r>
                        <a:rPr lang="en-GB" sz="1000" b="0" i="0" u="none" strike="noStrike" dirty="0">
                          <a:solidFill>
                            <a:srgbClr val="000000"/>
                          </a:solidFill>
                          <a:effectLst/>
                          <a:latin typeface="Arial"/>
                          <a:cs typeface="Arial"/>
                        </a:rPr>
                        <a:t>11</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000" dirty="0">
                          <a:latin typeface="Arial"/>
                          <a:cs typeface="Arial"/>
                        </a:rPr>
                        <a:t>31/03/25</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GB" sz="1000" dirty="0">
                          <a:solidFill>
                            <a:schemeClr val="tx1"/>
                          </a:solidFill>
                          <a:latin typeface="Arial"/>
                          <a:cs typeface="Arial"/>
                        </a:rPr>
                        <a:t>10 - 12</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5">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srgbClr val="000000"/>
                          </a:solidFill>
                          <a:effectLst/>
                          <a:uLnTx/>
                          <a:uFillTx/>
                          <a:latin typeface="Arial"/>
                          <a:ea typeface="+mn-ea"/>
                          <a:cs typeface="Arial"/>
                        </a:rPr>
                        <a:t>Block Placement – 5 days</a:t>
                      </a:r>
                    </a:p>
                    <a:p>
                      <a:pPr marL="0" marR="0" lvl="0" indent="0" algn="ctr" defTabSz="914400" rtl="0" eaLnBrk="1" fontAlgn="b"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hMerge="1">
                  <a:txBody>
                    <a:bodyPr/>
                    <a:lstStyle/>
                    <a:p>
                      <a:endParaRPr lang="en-GB" sz="12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sz="12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GB"/>
                    </a:p>
                  </a:txBody>
                  <a:tcPr/>
                </a:tc>
                <a:tc hMerge="1">
                  <a:txBody>
                    <a:bodyPr/>
                    <a:lstStyle/>
                    <a:p>
                      <a:endParaRPr lang="en-GB" sz="1200">
                        <a:latin typeface="Arial" panose="020B0604020202020204" pitchFamily="34" charset="0"/>
                        <a:cs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solidFill>
                  </a:tcPr>
                </a:tc>
                <a:tc>
                  <a:txBody>
                    <a:bodyPr/>
                    <a:lstStyle/>
                    <a:p>
                      <a:r>
                        <a:rPr lang="en-GB" sz="1000" dirty="0">
                          <a:highlight>
                            <a:srgbClr val="FFFF00"/>
                          </a:highlight>
                          <a:latin typeface="Arial"/>
                          <a:cs typeface="Arial"/>
                        </a:rPr>
                        <a:t>End of placement Report Due</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GB" sz="1000" dirty="0">
                          <a:latin typeface="Arial"/>
                          <a:cs typeface="Arial"/>
                        </a:rPr>
                        <a:t>55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56779380"/>
                  </a:ext>
                </a:extLst>
              </a:tr>
            </a:tbl>
          </a:graphicData>
        </a:graphic>
      </p:graphicFrame>
    </p:spTree>
    <p:extLst>
      <p:ext uri="{BB962C8B-B14F-4D97-AF65-F5344CB8AC3E}">
        <p14:creationId xmlns:p14="http://schemas.microsoft.com/office/powerpoint/2010/main" val="1390726316"/>
      </p:ext>
    </p:extLst>
  </p:cSld>
  <p:clrMapOvr>
    <a:masterClrMapping/>
  </p:clrMapOvr>
</p:sld>
</file>

<file path=ppt/theme/theme1.xml><?xml version="1.0" encoding="utf-8"?>
<a:theme xmlns:a="http://schemas.openxmlformats.org/drawingml/2006/main" name="1_Content slid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chor="ctr" anchorCtr="0">
        <a:normAutofit/>
      </a:bodyPr>
      <a:lstStyle>
        <a:defPPr>
          <a:defRPr sz="4000" b="1" dirty="0" smtClean="0">
            <a:latin typeface="Arial" charset="0"/>
            <a:ea typeface="Arial" charset="0"/>
            <a:cs typeface="Arial" charset="0"/>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9047faf-09f1-4d7c-9bec-25bb6565919b" xsi:nil="true"/>
    <lcf76f155ced4ddcb4097134ff3c332f xmlns="6e71c09c-5719-4e88-af77-260581849004">
      <Terms xmlns="http://schemas.microsoft.com/office/infopath/2007/PartnerControls"/>
    </lcf76f155ced4ddcb4097134ff3c332f>
    <SharedWithUsers xmlns="a9047faf-09f1-4d7c-9bec-25bb6565919b">
      <UserInfo>
        <DisplayName>Leaper, Vikki</DisplayName>
        <AccountId>15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73C357FF7DD4047B71B85C0114DA162" ma:contentTypeVersion="14" ma:contentTypeDescription="Create a new document." ma:contentTypeScope="" ma:versionID="f68e75ad14ec6fcc3aaae4450787ba26">
  <xsd:schema xmlns:xsd="http://www.w3.org/2001/XMLSchema" xmlns:xs="http://www.w3.org/2001/XMLSchema" xmlns:p="http://schemas.microsoft.com/office/2006/metadata/properties" xmlns:ns2="6e71c09c-5719-4e88-af77-260581849004" xmlns:ns3="a9047faf-09f1-4d7c-9bec-25bb6565919b" targetNamespace="http://schemas.microsoft.com/office/2006/metadata/properties" ma:root="true" ma:fieldsID="15b942b90fc1b8139a46de89d0f4a953" ns2:_="" ns3:_="">
    <xsd:import namespace="6e71c09c-5719-4e88-af77-260581849004"/>
    <xsd:import namespace="a9047faf-09f1-4d7c-9bec-25bb6565919b"/>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e71c09c-5719-4e88-af77-26058184900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13b4e7a9-4921-4884-8ec2-23d386fa8e1c"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0" nillable="true" ma:displayName="MediaServiceObjectDetectorVersions" ma:hidden="true" ma:indexed="true" ma:internalName="MediaServiceObjectDetectorVersions"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9047faf-09f1-4d7c-9bec-25bb6565919b"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14d1acff-6340-4758-80ff-ca5d83be1f22}" ma:internalName="TaxCatchAll" ma:showField="CatchAllData" ma:web="a9047faf-09f1-4d7c-9bec-25bb6565919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FCC1C4-9389-47E4-B69D-7B3C24E88ABA}">
  <ds:schemaRefs>
    <ds:schemaRef ds:uri="6e71c09c-5719-4e88-af77-260581849004"/>
    <ds:schemaRef ds:uri="a9047faf-09f1-4d7c-9bec-25bb6565919b"/>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E233E14-5766-440D-9331-1F4C95389660}">
  <ds:schemaRefs>
    <ds:schemaRef ds:uri="http://schemas.microsoft.com/sharepoint/v3/contenttype/forms"/>
  </ds:schemaRefs>
</ds:datastoreItem>
</file>

<file path=customXml/itemProps3.xml><?xml version="1.0" encoding="utf-8"?>
<ds:datastoreItem xmlns:ds="http://schemas.openxmlformats.org/officeDocument/2006/customXml" ds:itemID="{97123065-FCCB-45D1-A2C2-3FFDDDAD3EF1}">
  <ds:schemaRefs>
    <ds:schemaRef ds:uri="6e71c09c-5719-4e88-af77-260581849004"/>
    <ds:schemaRef ds:uri="a9047faf-09f1-4d7c-9bec-25bb6565919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Metadata/LabelInfo.xml><?xml version="1.0" encoding="utf-8"?>
<clbl:labelList xmlns:clbl="http://schemas.microsoft.com/office/2020/mipLabelMetadata">
  <clbl:label id="{43d2115b-a55e-46b6-9df7-b03388ecfc60}" enabled="0" method="" siteId="{43d2115b-a55e-46b6-9df7-b03388ecfc60}" removed="1"/>
</clbl:labelList>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1_Content slide</vt:lpstr>
      <vt:lpstr>BA(Hons) Primary Education (with QTS)  Year 2</vt:lpstr>
      <vt:lpstr>PowerPoint Presentation</vt:lpstr>
      <vt:lpstr>Teaching Expectations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revision>5</cp:revision>
  <dcterms:created xsi:type="dcterms:W3CDTF">2017-07-13T14:47:43Z</dcterms:created>
  <dcterms:modified xsi:type="dcterms:W3CDTF">2024-09-24T14:05:25Z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0x010100073C357FF7DD4047B71B85C0114DA162</vt:lpwstr>
  </property>
  <property fmtid="{D5CDD505-2E9C-101B-9397-08002B2CF9AE}" pid="3" name="MediaServiceImageTags">
    <vt:lpwstr/>
  </property>
</Properties>
</file>